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74" r:id="rId4"/>
    <p:sldId id="259" r:id="rId5"/>
    <p:sldId id="278" r:id="rId6"/>
    <p:sldId id="260" r:id="rId7"/>
    <p:sldId id="270" r:id="rId8"/>
  </p:sldIdLst>
  <p:sldSz cx="9906000" cy="6858000" type="A4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g05PKpiGHtg7396BpY05CqYDBV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60"/>
  </p:normalViewPr>
  <p:slideViewPr>
    <p:cSldViewPr snapToGrid="0">
      <p:cViewPr varScale="1">
        <p:scale>
          <a:sx n="124" d="100"/>
          <a:sy n="124" d="100"/>
        </p:scale>
        <p:origin x="1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68350"/>
            <a:ext cx="554196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38" tIns="94738" rIns="94738" bIns="9473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673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10405" y="4861429"/>
            <a:ext cx="5683240" cy="4605560"/>
          </a:xfrm>
          <a:prstGeom prst="rect">
            <a:avLst/>
          </a:prstGeom>
        </p:spPr>
        <p:txBody>
          <a:bodyPr spcFirstLastPara="1" wrap="square" lIns="94738" tIns="94738" rIns="94738" bIns="9473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66763"/>
            <a:ext cx="554513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457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777332" y="-270669"/>
            <a:ext cx="4351338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5251054" y="2203053"/>
            <a:ext cx="5811838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917179" y="128985"/>
            <a:ext cx="5811838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body" idx="1"/>
          </p:nvPr>
        </p:nvSpPr>
        <p:spPr>
          <a:xfrm>
            <a:off x="195209" y="286327"/>
            <a:ext cx="9503595" cy="645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3000" dirty="0"/>
              <a:t>Goanna Planner Prediction Resources to introduce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3000" b="1" dirty="0" err="1"/>
              <a:t>Guṉḏa</a:t>
            </a:r>
            <a:endParaRPr sz="1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 1: Introduce the new book and activate prior knowledge.</a:t>
            </a:r>
            <a:endParaRPr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Before reading (don't read or show the book yet!)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lv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Chart 1: (or butcher's paper) Get the students interest – show a real item if you can, or a photo, 	picture. Ask students what they already know about </a:t>
            </a:r>
            <a:r>
              <a:rPr lang="en-US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ḏakul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 – axe (fill in inner circle, can write students names next to their comments if you want assessment record)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2.     Chart 2: As a whole group on A3, make dot to dot connections to expand students' ideas – pass           	around the circle, each student draws one line and says a sentence about what they    predict.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3.     Chart 3: Use pictures from the book to prompt discussion and prediction (glue onto chart for wall 	display): yäku?, wanhal?, yol?, nhaltjan?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4.     Optional: Start lists of words with pictures: yäku?, nhäthinya?, yol?, djämamirriyam? </a:t>
            </a:r>
            <a:r>
              <a:rPr lang="en-US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etc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Lesson 2: Read the book for the first time.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indent="-457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chart 3 (yäku?, wanhal?, yol?, nhaltjan?) to remember the story ideas, then </a:t>
            </a:r>
          </a:p>
          <a:p>
            <a:pPr lvl="0" indent="-457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Read the book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3.      Check Chart 2 (dot to dot connections): was each connection yuwalk or nyäḻ (true or false)?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4.      Add extra words to Chart 1 to build on prior knowledge.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5.      Add some new words from the book to word lists (yäku?, nhäthinya?, </a:t>
            </a:r>
            <a:r>
              <a:rPr lang="en-US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yol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?, </a:t>
            </a:r>
            <a:r>
              <a:rPr lang="en-US" sz="19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djämamirriyam</a:t>
            </a: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?)</a:t>
            </a:r>
            <a:endParaRPr sz="1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900" dirty="0">
                <a:latin typeface="Calibri Light" panose="020F0302020204030204" pitchFamily="34" charset="0"/>
                <a:cs typeface="Calibri Light" panose="020F0302020204030204" pitchFamily="34" charset="0"/>
              </a:rPr>
              <a:t>6.      Children can go to their desks and complete individual A4 dot to dot connection pages – draw lines and attempt to write some words from the charts now on display; colour in.</a:t>
            </a:r>
            <a:endParaRPr sz="39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544285" y="717780"/>
            <a:ext cx="8817430" cy="5898015"/>
            <a:chOff x="544285" y="478292"/>
            <a:chExt cx="8817430" cy="5898015"/>
          </a:xfrm>
        </p:grpSpPr>
        <p:sp>
          <p:nvSpPr>
            <p:cNvPr id="96" name="Google Shape;96;p3"/>
            <p:cNvSpPr/>
            <p:nvPr/>
          </p:nvSpPr>
          <p:spPr>
            <a:xfrm>
              <a:off x="544286" y="481694"/>
              <a:ext cx="8817429" cy="5894613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291445" y="1670618"/>
              <a:ext cx="5323111" cy="3516765"/>
            </a:xfrm>
            <a:prstGeom prst="rect">
              <a:avLst/>
            </a:prstGeom>
            <a:solidFill>
              <a:srgbClr val="EAEAEA">
                <a:alpha val="60000"/>
              </a:srgbClr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055609" y="2876551"/>
              <a:ext cx="1794783" cy="1104899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9" name="Google Shape;99;p3"/>
            <p:cNvCxnSpPr/>
            <p:nvPr/>
          </p:nvCxnSpPr>
          <p:spPr>
            <a:xfrm>
              <a:off x="544286" y="481694"/>
              <a:ext cx="3511323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5850392" y="3981450"/>
              <a:ext cx="3511323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01;p3"/>
            <p:cNvCxnSpPr/>
            <p:nvPr/>
          </p:nvCxnSpPr>
          <p:spPr>
            <a:xfrm rot="10800000" flipH="1">
              <a:off x="544285" y="3981450"/>
              <a:ext cx="3511324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3"/>
            <p:cNvCxnSpPr/>
            <p:nvPr/>
          </p:nvCxnSpPr>
          <p:spPr>
            <a:xfrm rot="10800000" flipH="1">
              <a:off x="5850390" y="478292"/>
              <a:ext cx="3511324" cy="2394857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4" name="Google Shape;94;p3"/>
          <p:cNvSpPr txBox="1">
            <a:spLocks noGrp="1"/>
          </p:cNvSpPr>
          <p:nvPr>
            <p:ph type="ctrTitle"/>
          </p:nvPr>
        </p:nvSpPr>
        <p:spPr>
          <a:xfrm>
            <a:off x="21772" y="21772"/>
            <a:ext cx="6249719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dirty="0"/>
              <a:t>Chart 1: Before and after web: Activating prior knowledge</a:t>
            </a:r>
            <a:endParaRPr sz="2000" dirty="0"/>
          </a:p>
        </p:txBody>
      </p:sp>
      <p:sp>
        <p:nvSpPr>
          <p:cNvPr id="103" name="Google Shape;103;p3"/>
          <p:cNvSpPr txBox="1"/>
          <p:nvPr/>
        </p:nvSpPr>
        <p:spPr>
          <a:xfrm>
            <a:off x="2299947" y="1752944"/>
            <a:ext cx="5211533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Limurr marŋgi</a:t>
            </a:r>
            <a:endParaRPr sz="1800" b="0" i="0" u="none" strike="noStrike" cap="none" dirty="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2180205" y="6127642"/>
            <a:ext cx="5211533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Limurr </a:t>
            </a:r>
            <a:r>
              <a:rPr lang="en-US" sz="1800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r>
              <a:rPr lang="en-US" sz="1800" b="0" i="0" u="none" strike="noStrike" cap="none" dirty="0">
                <a:solidFill>
                  <a:srgbClr val="AEABAB"/>
                </a:solidFill>
                <a:latin typeface="Calibri"/>
                <a:ea typeface="Calibri"/>
                <a:cs typeface="Calibri"/>
                <a:sym typeface="Calibri"/>
              </a:rPr>
              <a:t> marŋgithirr djorra'ŋur</a:t>
            </a:r>
            <a:endParaRPr sz="1800" b="0" i="0" u="none" strike="noStrike" cap="none" dirty="0">
              <a:solidFill>
                <a:srgbClr val="AEABA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5B2FFB88-DC06-5202-388D-CB2D1C3A86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61EFA-8128-B979-C11A-8F02972DA6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4" r="4484"/>
          <a:stretch/>
        </p:blipFill>
        <p:spPr>
          <a:xfrm>
            <a:off x="4052645" y="3136070"/>
            <a:ext cx="1794783" cy="10848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;p3">
            <a:extLst>
              <a:ext uri="{FF2B5EF4-FFF2-40B4-BE49-F238E27FC236}">
                <a16:creationId xmlns:a16="http://schemas.microsoft.com/office/drawing/2014/main" id="{38454BE1-1EB9-140A-8E49-ECBF0AB3D26D}"/>
              </a:ext>
            </a:extLst>
          </p:cNvPr>
          <p:cNvSpPr txBox="1">
            <a:spLocks/>
          </p:cNvSpPr>
          <p:nvPr/>
        </p:nvSpPr>
        <p:spPr>
          <a:xfrm>
            <a:off x="154114" y="96256"/>
            <a:ext cx="2547989" cy="39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en-AU" sz="1800" dirty="0"/>
              <a:t>Image to support Chart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FC710C-0B89-676F-EF5E-D9D399B6C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9" t="-618" r="-2855"/>
          <a:stretch/>
        </p:blipFill>
        <p:spPr>
          <a:xfrm>
            <a:off x="384152" y="1226413"/>
            <a:ext cx="9137695" cy="51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ctrTitle"/>
          </p:nvPr>
        </p:nvSpPr>
        <p:spPr>
          <a:xfrm>
            <a:off x="111380" y="6382357"/>
            <a:ext cx="9688284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000" dirty="0"/>
              <a:t>Chart 2: Dot to Dot connections. Making predictions before reading </a:t>
            </a:r>
            <a:r>
              <a:rPr lang="en-US" sz="2000" b="1" dirty="0" err="1"/>
              <a:t>Guṉḏa</a:t>
            </a:r>
            <a:r>
              <a:rPr lang="en-US" sz="2000" dirty="0"/>
              <a:t>: draw lines to predict what might go together in this story. Say sentences out loud to the group.</a:t>
            </a:r>
            <a:endParaRPr sz="2000" dirty="0"/>
          </a:p>
        </p:txBody>
      </p:sp>
      <p:sp>
        <p:nvSpPr>
          <p:cNvPr id="117" name="Google Shape;117;p4"/>
          <p:cNvSpPr txBox="1"/>
          <p:nvPr/>
        </p:nvSpPr>
        <p:spPr>
          <a:xfrm>
            <a:off x="-1" y="67377"/>
            <a:ext cx="7902341" cy="50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Yäku: ______________              	Walu: __ / __ / ____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5941D-4AA8-F13F-5FC5-13AD37DF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657505">
            <a:off x="471247" y="1316762"/>
            <a:ext cx="2359772" cy="22487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D0D4DA-64F5-9944-9B6D-EB0906CD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04" b="11304"/>
          <a:stretch/>
        </p:blipFill>
        <p:spPr>
          <a:xfrm>
            <a:off x="1891704" y="4040569"/>
            <a:ext cx="2263074" cy="1799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3B4BC6-15F5-EE14-165B-4AAE9B5282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0808" b="1050"/>
          <a:stretch/>
        </p:blipFill>
        <p:spPr>
          <a:xfrm>
            <a:off x="6513772" y="3868217"/>
            <a:ext cx="1500524" cy="20540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F9499D8-8675-0EF0-3BB5-33E8D648CB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902" b="-5035"/>
          <a:stretch/>
        </p:blipFill>
        <p:spPr>
          <a:xfrm>
            <a:off x="3766571" y="1111705"/>
            <a:ext cx="1308863" cy="1971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0012F1-20BB-AC0B-1B46-2DA2721630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96" b="4596"/>
          <a:stretch/>
        </p:blipFill>
        <p:spPr>
          <a:xfrm>
            <a:off x="6328384" y="1432173"/>
            <a:ext cx="2698489" cy="19482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ctrTitle"/>
          </p:nvPr>
        </p:nvSpPr>
        <p:spPr>
          <a:xfrm>
            <a:off x="111380" y="6382357"/>
            <a:ext cx="9688284" cy="51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000" dirty="0"/>
              <a:t>Chart 2: Dot to Dot connections. Making predictions before reading </a:t>
            </a:r>
            <a:r>
              <a:rPr lang="en-US" sz="2000" b="1" dirty="0" err="1"/>
              <a:t>Guṉḏa</a:t>
            </a:r>
            <a:r>
              <a:rPr lang="en-US" sz="2000" dirty="0"/>
              <a:t>: draw lines to predict what might go together in this story. Say sentences out loud to the group.</a:t>
            </a: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5941D-4AA8-F13F-5FC5-13AD37DF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657505">
            <a:off x="471248" y="965414"/>
            <a:ext cx="2359772" cy="22487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D0D4DA-64F5-9944-9B6D-EB0906CD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04" b="11304"/>
          <a:stretch/>
        </p:blipFill>
        <p:spPr>
          <a:xfrm>
            <a:off x="1891704" y="4040569"/>
            <a:ext cx="2263074" cy="1799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3B4BC6-15F5-EE14-165B-4AAE9B5282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0808" b="1050"/>
          <a:stretch/>
        </p:blipFill>
        <p:spPr>
          <a:xfrm>
            <a:off x="6513772" y="3868217"/>
            <a:ext cx="1500524" cy="20540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F9499D8-8675-0EF0-3BB5-33E8D648CB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902" b="-5035"/>
          <a:stretch/>
        </p:blipFill>
        <p:spPr>
          <a:xfrm>
            <a:off x="3766571" y="1111705"/>
            <a:ext cx="1308863" cy="1971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0012F1-20BB-AC0B-1B46-2DA2721630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96" b="4596"/>
          <a:stretch/>
        </p:blipFill>
        <p:spPr>
          <a:xfrm>
            <a:off x="6328384" y="1432173"/>
            <a:ext cx="2698489" cy="1948227"/>
          </a:xfrm>
          <a:prstGeom prst="rect">
            <a:avLst/>
          </a:prstGeom>
        </p:spPr>
      </p:pic>
      <p:sp>
        <p:nvSpPr>
          <p:cNvPr id="4" name="Google Shape;117;p4">
            <a:extLst>
              <a:ext uri="{FF2B5EF4-FFF2-40B4-BE49-F238E27FC236}">
                <a16:creationId xmlns:a16="http://schemas.microsoft.com/office/drawing/2014/main" id="{D2E2B337-19FB-A1A7-5144-E64081046E5C}"/>
              </a:ext>
            </a:extLst>
          </p:cNvPr>
          <p:cNvSpPr txBox="1"/>
          <p:nvPr/>
        </p:nvSpPr>
        <p:spPr>
          <a:xfrm>
            <a:off x="217716" y="373018"/>
            <a:ext cx="9688284" cy="50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cheat sheet – to assist with prompting – however all student predictions are good – no wrong answer so encourage all predictions!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711A8-4075-397A-BCE1-9FBFE5E5337E}"/>
              </a:ext>
            </a:extLst>
          </p:cNvPr>
          <p:cNvSpPr txBox="1"/>
          <p:nvPr/>
        </p:nvSpPr>
        <p:spPr>
          <a:xfrm>
            <a:off x="500561" y="2641736"/>
            <a:ext cx="274421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Ṉaku</a:t>
            </a:r>
            <a:r>
              <a:rPr lang="en-AU" dirty="0"/>
              <a:t> – canoe. A </a:t>
            </a:r>
            <a:r>
              <a:rPr lang="en-AU" dirty="0" err="1"/>
              <a:t>ṉaku</a:t>
            </a:r>
            <a:r>
              <a:rPr lang="en-AU" dirty="0"/>
              <a:t> was used by </a:t>
            </a:r>
            <a:r>
              <a:rPr lang="en-AU" dirty="0" err="1"/>
              <a:t>mäḻu</a:t>
            </a:r>
            <a:r>
              <a:rPr lang="en-AU" dirty="0"/>
              <a:t> and </a:t>
            </a:r>
            <a:r>
              <a:rPr lang="en-AU" dirty="0" err="1"/>
              <a:t>ŋathi</a:t>
            </a:r>
            <a:r>
              <a:rPr lang="en-AU" dirty="0"/>
              <a:t> to get to the small island where they hunted for turtle.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BC03B-6F6A-4A7C-6CC6-CC8D1FCCB82A}"/>
              </a:ext>
            </a:extLst>
          </p:cNvPr>
          <p:cNvSpPr txBox="1"/>
          <p:nvPr/>
        </p:nvSpPr>
        <p:spPr>
          <a:xfrm>
            <a:off x="3244780" y="2722671"/>
            <a:ext cx="231354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Wuḻman</a:t>
            </a:r>
            <a:r>
              <a:rPr lang="en-AU" dirty="0"/>
              <a:t> </a:t>
            </a:r>
            <a:r>
              <a:rPr lang="en-AU" dirty="0" err="1"/>
              <a:t>märi'mu</a:t>
            </a:r>
            <a:r>
              <a:rPr lang="en-AU" dirty="0"/>
              <a:t> – Old man </a:t>
            </a:r>
            <a:r>
              <a:rPr lang="en-AU" dirty="0" err="1"/>
              <a:t>granfather</a:t>
            </a:r>
            <a:r>
              <a:rPr lang="en-AU" dirty="0"/>
              <a:t> (paternal) taught the children how to make a knife and an axe using rocks.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42543-129F-80CC-FDD2-0F88C41DC336}"/>
              </a:ext>
            </a:extLst>
          </p:cNvPr>
          <p:cNvSpPr txBox="1"/>
          <p:nvPr/>
        </p:nvSpPr>
        <p:spPr>
          <a:xfrm>
            <a:off x="6051446" y="3108269"/>
            <a:ext cx="31181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Runu</a:t>
            </a:r>
            <a:r>
              <a:rPr lang="en-AU" dirty="0"/>
              <a:t>' - island. </a:t>
            </a:r>
            <a:r>
              <a:rPr lang="en-AU" dirty="0" err="1"/>
              <a:t>Ŋathi</a:t>
            </a:r>
            <a:r>
              <a:rPr lang="en-AU" dirty="0"/>
              <a:t> and </a:t>
            </a:r>
            <a:r>
              <a:rPr lang="en-AU" dirty="0" err="1"/>
              <a:t>mäḻu</a:t>
            </a:r>
            <a:r>
              <a:rPr lang="en-AU" dirty="0"/>
              <a:t> went on the canoe to the small </a:t>
            </a:r>
            <a:r>
              <a:rPr lang="en-AU" dirty="0" err="1"/>
              <a:t>runu</a:t>
            </a:r>
            <a:r>
              <a:rPr lang="en-AU" dirty="0"/>
              <a:t>' (island) to look for </a:t>
            </a:r>
            <a:r>
              <a:rPr lang="en-AU" dirty="0" err="1"/>
              <a:t>miyapunu</a:t>
            </a:r>
            <a:r>
              <a:rPr lang="en-AU" dirty="0"/>
              <a:t> (turtle)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94D48-7FF0-9A71-C84C-2EC1422F589C}"/>
              </a:ext>
            </a:extLst>
          </p:cNvPr>
          <p:cNvSpPr txBox="1"/>
          <p:nvPr/>
        </p:nvSpPr>
        <p:spPr>
          <a:xfrm>
            <a:off x="5751224" y="5321111"/>
            <a:ext cx="311812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Ḏakuḻ</a:t>
            </a:r>
            <a:r>
              <a:rPr lang="en-AU" dirty="0"/>
              <a:t> – axe. There was no knife available to the </a:t>
            </a:r>
            <a:r>
              <a:rPr lang="en-AU"/>
              <a:t>characters in </a:t>
            </a:r>
            <a:r>
              <a:rPr lang="en-AU" dirty="0"/>
              <a:t>the story so they used rocks to make their own knife and axe.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7FF41B-3FBB-8731-7FE0-FAE2F3D69980}"/>
              </a:ext>
            </a:extLst>
          </p:cNvPr>
          <p:cNvSpPr txBox="1"/>
          <p:nvPr/>
        </p:nvSpPr>
        <p:spPr>
          <a:xfrm>
            <a:off x="1483431" y="5501203"/>
            <a:ext cx="331459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Guṉḏa</a:t>
            </a:r>
            <a:r>
              <a:rPr lang="en-AU" dirty="0"/>
              <a:t> – rocks. </a:t>
            </a:r>
            <a:r>
              <a:rPr lang="en-AU" dirty="0" err="1"/>
              <a:t>Guṉḏa</a:t>
            </a:r>
            <a:r>
              <a:rPr lang="en-AU" dirty="0"/>
              <a:t> was used in the story to create a homemade knife and axe to cut up the </a:t>
            </a:r>
            <a:r>
              <a:rPr lang="en-AU" dirty="0" err="1"/>
              <a:t>miyapunu</a:t>
            </a:r>
            <a:r>
              <a:rPr lang="en-AU" dirty="0"/>
              <a:t> (turtle).</a:t>
            </a:r>
          </a:p>
        </p:txBody>
      </p:sp>
    </p:spTree>
    <p:extLst>
      <p:ext uri="{BB962C8B-B14F-4D97-AF65-F5344CB8AC3E}">
        <p14:creationId xmlns:p14="http://schemas.microsoft.com/office/powerpoint/2010/main" val="256772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ctrTitle"/>
          </p:nvPr>
        </p:nvSpPr>
        <p:spPr>
          <a:xfrm>
            <a:off x="187985" y="74767"/>
            <a:ext cx="9529755" cy="367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1800" dirty="0"/>
              <a:t>Chart 3: Match pictures from the book to the correct box, display on the classroom wall</a:t>
            </a:r>
            <a:endParaRPr sz="1800" dirty="0"/>
          </a:p>
        </p:txBody>
      </p:sp>
      <p:grpSp>
        <p:nvGrpSpPr>
          <p:cNvPr id="123" name="Google Shape;123;p5"/>
          <p:cNvGrpSpPr/>
          <p:nvPr/>
        </p:nvGrpSpPr>
        <p:grpSpPr>
          <a:xfrm>
            <a:off x="188118" y="523982"/>
            <a:ext cx="9529763" cy="6091813"/>
            <a:chOff x="544286" y="481607"/>
            <a:chExt cx="8817429" cy="5894700"/>
          </a:xfrm>
        </p:grpSpPr>
        <p:sp>
          <p:nvSpPr>
            <p:cNvPr id="124" name="Google Shape;124;p5"/>
            <p:cNvSpPr/>
            <p:nvPr/>
          </p:nvSpPr>
          <p:spPr>
            <a:xfrm>
              <a:off x="544286" y="481694"/>
              <a:ext cx="8817429" cy="5894613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5" name="Google Shape;125;p5"/>
            <p:cNvCxnSpPr>
              <a:stCxn id="124" idx="1"/>
              <a:endCxn id="124" idx="3"/>
            </p:cNvCxnSpPr>
            <p:nvPr/>
          </p:nvCxnSpPr>
          <p:spPr>
            <a:xfrm>
              <a:off x="544286" y="3429001"/>
              <a:ext cx="881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5"/>
            <p:cNvCxnSpPr>
              <a:stCxn id="124" idx="2"/>
              <a:endCxn id="124" idx="0"/>
            </p:cNvCxnSpPr>
            <p:nvPr/>
          </p:nvCxnSpPr>
          <p:spPr>
            <a:xfrm rot="10800000">
              <a:off x="4953000" y="481607"/>
              <a:ext cx="0" cy="5894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7" name="Google Shape;127;p5"/>
          <p:cNvSpPr txBox="1"/>
          <p:nvPr/>
        </p:nvSpPr>
        <p:spPr>
          <a:xfrm>
            <a:off x="188120" y="3622840"/>
            <a:ext cx="4764874" cy="3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Yol </a:t>
            </a:r>
            <a:r>
              <a:rPr lang="en-US" sz="18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(characters)</a:t>
            </a:r>
            <a:endParaRPr sz="18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87985" y="562521"/>
            <a:ext cx="4765010" cy="367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Yäku  </a:t>
            </a:r>
            <a:r>
              <a:rPr lang="en-AU" sz="18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(b</a:t>
            </a:r>
            <a:r>
              <a:rPr lang="en-AU" sz="1800" b="1" i="0" u="none" strike="noStrike" cap="none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ook title)</a:t>
            </a:r>
            <a:endParaRPr sz="18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4952994" y="521425"/>
            <a:ext cx="4764748" cy="36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Wanhal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(setting)</a:t>
            </a:r>
            <a:endParaRPr sz="17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952994" y="3614231"/>
            <a:ext cx="4764888" cy="28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Nhaltjan </a:t>
            </a:r>
            <a:r>
              <a:rPr lang="en-US" sz="1800" b="1" dirty="0">
                <a:solidFill>
                  <a:schemeClr val="tx2">
                    <a:lumMod val="9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(plot)</a:t>
            </a:r>
            <a:endParaRPr sz="1800" b="1" i="0" u="none" strike="noStrike" cap="none" dirty="0">
              <a:solidFill>
                <a:schemeClr val="tx2">
                  <a:lumMod val="9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22;p5">
            <a:extLst>
              <a:ext uri="{FF2B5EF4-FFF2-40B4-BE49-F238E27FC236}">
                <a16:creationId xmlns:a16="http://schemas.microsoft.com/office/drawing/2014/main" id="{E2030EBB-1111-1E45-6306-4FCC1920E08F}"/>
              </a:ext>
            </a:extLst>
          </p:cNvPr>
          <p:cNvSpPr txBox="1">
            <a:spLocks/>
          </p:cNvSpPr>
          <p:nvPr/>
        </p:nvSpPr>
        <p:spPr>
          <a:xfrm>
            <a:off x="187984" y="74767"/>
            <a:ext cx="9529613" cy="346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00000"/>
            </a:pPr>
            <a:r>
              <a:rPr lang="en-AU" sz="2000" dirty="0"/>
              <a:t>Cut these out before the lesson and present to the students in mixed order, to glue into the correct box of Chart 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03B9E-4D7F-EF16-9B13-3424B5D2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0760" y="786180"/>
            <a:ext cx="3780246" cy="2641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31B0D-2930-B4D6-9145-7F86BFBAFA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0759" y="3900508"/>
            <a:ext cx="3780247" cy="2634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4FC825-DB02-3C12-2CC9-A9BB929718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8413" y="784939"/>
            <a:ext cx="3704532" cy="2644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EA40B7-921E-AC8D-1535-671971C60F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08413" y="3938455"/>
            <a:ext cx="3704532" cy="2596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041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620</Words>
  <Application>Microsoft Macintosh PowerPoint</Application>
  <PresentationFormat>A4 Paper (210x297 mm)</PresentationFormat>
  <Paragraphs>34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Chart 1: Before and after web: Activating prior knowledge</vt:lpstr>
      <vt:lpstr>PowerPoint Presentation</vt:lpstr>
      <vt:lpstr>Chart 2: Dot to Dot connections. Making predictions before reading Guṉḏa: draw lines to predict what might go together in this story. Say sentences out loud to the group.</vt:lpstr>
      <vt:lpstr>Chart 2: Dot to Dot connections. Making predictions before reading Guṉḏa: draw lines to predict what might go together in this story. Say sentences out loud to the group.</vt:lpstr>
      <vt:lpstr>Chart 3: Match pictures from the book to the correct box, display on the classroom wall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Smolenaers</dc:creator>
  <cp:lastModifiedBy>Lpc Shepherdson</cp:lastModifiedBy>
  <cp:revision>35</cp:revision>
  <cp:lastPrinted>2023-03-21T02:28:29Z</cp:lastPrinted>
  <dcterms:created xsi:type="dcterms:W3CDTF">2018-06-14T12:21:15Z</dcterms:created>
  <dcterms:modified xsi:type="dcterms:W3CDTF">2024-06-03T00:26:16Z</dcterms:modified>
</cp:coreProperties>
</file>