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74" r:id="rId4"/>
    <p:sldId id="259" r:id="rId5"/>
    <p:sldId id="276" r:id="rId6"/>
    <p:sldId id="260" r:id="rId7"/>
    <p:sldId id="270" r:id="rId8"/>
  </p:sldIdLst>
  <p:sldSz cx="9906000" cy="6858000" type="A4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g05PKpiGHtg7396BpY05CqYDBV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D7347C-D555-E196-5AB7-A21E754F227A}" v="196" dt="2024-03-10T23:29:46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microsoft.com/office/2015/10/relationships/revisionInfo" Target="revisionInfo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768350"/>
            <a:ext cx="554196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38" tIns="94738" rIns="94738" bIns="94738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4085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457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9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5251054" y="2203053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917179" y="128985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10" Type="http://schemas.openxmlformats.org/officeDocument/2006/relationships/image" Target="../media/image7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body" idx="1"/>
          </p:nvPr>
        </p:nvSpPr>
        <p:spPr>
          <a:xfrm>
            <a:off x="138081" y="178682"/>
            <a:ext cx="9503595" cy="645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indent="0" algn="ctr">
              <a:spcBef>
                <a:spcPts val="0"/>
              </a:spcBef>
              <a:buSzPts val="1600"/>
              <a:buNone/>
            </a:pPr>
            <a:r>
              <a:rPr lang="en-US" sz="3000" dirty="0"/>
              <a:t>Goanna Planner Prediction Resources to introduce </a:t>
            </a:r>
            <a:endParaRPr lang="en-US" sz="3000"/>
          </a:p>
          <a:p>
            <a:pPr marL="0" indent="0" algn="ctr">
              <a:spcBef>
                <a:spcPts val="0"/>
              </a:spcBef>
              <a:buSzPts val="1600"/>
              <a:buNone/>
            </a:pPr>
            <a:r>
              <a:rPr lang="en-AU" sz="3000" b="1" dirty="0" err="1"/>
              <a:t>Wurrpaṉ</a:t>
            </a:r>
            <a:r>
              <a:rPr lang="en-AU" sz="3000" b="1" dirty="0"/>
              <a:t>' </a:t>
            </a:r>
            <a:r>
              <a:rPr lang="en-AU" sz="3000" b="1" dirty="0" err="1"/>
              <a:t>Wo'yunmin</a:t>
            </a:r>
            <a:endParaRPr lang="en-AU" sz="30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200" b="1" dirty="0">
                <a:latin typeface="Calibri Light"/>
                <a:cs typeface="Calibri Light"/>
              </a:rPr>
              <a:t>Lesson 1: Introduce the new book and activate prior knowledge.</a:t>
            </a:r>
            <a:endParaRPr sz="2200" dirty="0">
              <a:latin typeface="Calibri Light"/>
              <a:cs typeface="Calibri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/>
                <a:cs typeface="Calibri Light"/>
              </a:rPr>
              <a:t>Before reading (don't read or show the book yet!)</a:t>
            </a:r>
            <a:endParaRPr sz="1900" dirty="0">
              <a:latin typeface="Calibri Light"/>
              <a:cs typeface="Calibri Light"/>
            </a:endParaRPr>
          </a:p>
          <a:p>
            <a:pPr marL="342900">
              <a:buSzPts val="1600"/>
              <a:buFont typeface="+mj-lt"/>
              <a:buAutoNum type="arabicPeriod"/>
            </a:pPr>
            <a:r>
              <a:rPr lang="en-US" sz="1900" dirty="0">
                <a:latin typeface="Calibri Light"/>
                <a:cs typeface="Calibri Light"/>
              </a:rPr>
              <a:t>Chart 1: (or butcher's paper) Get the students interest – show a real item if you can, or a photo, 	picture. Ask 	students what they already know about the </a:t>
            </a:r>
            <a:r>
              <a:rPr lang="en-US" sz="1900" dirty="0" err="1">
                <a:latin typeface="Calibri Light"/>
                <a:cs typeface="Calibri Light"/>
              </a:rPr>
              <a:t>wurrpaṉ</a:t>
            </a:r>
            <a:r>
              <a:rPr lang="en-US" sz="1900" dirty="0">
                <a:latin typeface="Calibri Light"/>
                <a:cs typeface="Calibri Light"/>
              </a:rPr>
              <a:t>' (emu) (fill in inner circle, can write students names next to    	their comments if you want assessment record)</a:t>
            </a:r>
          </a:p>
          <a:p>
            <a:pPr marL="0" indent="0">
              <a:buSzPts val="1600"/>
              <a:buNone/>
            </a:pPr>
            <a:r>
              <a:rPr lang="en-US" sz="1900" dirty="0">
                <a:latin typeface="Calibri Light"/>
                <a:cs typeface="Calibri Light"/>
              </a:rPr>
              <a:t>2.     Chart 2: As a whole group on A3, make dot to dot connections to expand students' ideas – pass           	around the circle, each student draws one line and says a sentence about what they predict.</a:t>
            </a:r>
            <a:endParaRPr sz="1900" dirty="0">
              <a:latin typeface="Calibri Light"/>
              <a:cs typeface="Calibri Light"/>
            </a:endParaRPr>
          </a:p>
          <a:p>
            <a:pPr marL="0" indent="0">
              <a:buSzPts val="1600"/>
              <a:buNone/>
            </a:pPr>
            <a:r>
              <a:rPr lang="en-US" sz="1900" dirty="0">
                <a:latin typeface="Calibri Light"/>
                <a:cs typeface="Calibri Light"/>
              </a:rPr>
              <a:t>3.     Chart 3: Use pictures from the book to prompt discussion and prediction (glue onto chart for wall 	display): </a:t>
            </a:r>
            <a:r>
              <a:rPr lang="en-US" sz="1900" dirty="0" err="1">
                <a:latin typeface="Calibri Light"/>
                <a:cs typeface="Calibri Light"/>
              </a:rPr>
              <a:t>yäku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wanhal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yol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nhaltjan</a:t>
            </a:r>
            <a:r>
              <a:rPr lang="en-US" sz="1900" dirty="0">
                <a:latin typeface="Calibri Light"/>
                <a:cs typeface="Calibri Light"/>
              </a:rPr>
              <a:t>?</a:t>
            </a:r>
            <a:endParaRPr sz="1900" dirty="0">
              <a:latin typeface="Calibri Light"/>
              <a:cs typeface="Calibri Light"/>
            </a:endParaRPr>
          </a:p>
          <a:p>
            <a:pPr marL="0" indent="0">
              <a:buSzPts val="1600"/>
              <a:buNone/>
            </a:pPr>
            <a:r>
              <a:rPr lang="en-US" sz="1900" dirty="0">
                <a:latin typeface="Calibri Light"/>
                <a:cs typeface="Calibri Light"/>
              </a:rPr>
              <a:t>4.     Optional: Start lists of words with pictures: </a:t>
            </a:r>
            <a:r>
              <a:rPr lang="en-US" sz="1900" dirty="0" err="1">
                <a:latin typeface="Calibri Light"/>
                <a:cs typeface="Calibri Light"/>
              </a:rPr>
              <a:t>yäku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nhäthinya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yol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djämamirriyam</a:t>
            </a:r>
            <a:r>
              <a:rPr lang="en-US" sz="1900" dirty="0">
                <a:latin typeface="Calibri Light"/>
                <a:cs typeface="Calibri Light"/>
              </a:rPr>
              <a:t>? </a:t>
            </a:r>
            <a:r>
              <a:rPr lang="en-US" sz="1900" dirty="0" err="1">
                <a:latin typeface="Calibri Light"/>
                <a:cs typeface="Calibri Light"/>
              </a:rPr>
              <a:t>etc</a:t>
            </a:r>
            <a:endParaRPr sz="1900" dirty="0">
              <a:latin typeface="Calibri Light"/>
              <a:cs typeface="Calibri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9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b="1" dirty="0">
                <a:latin typeface="Calibri Light"/>
                <a:cs typeface="Calibri Light"/>
              </a:rPr>
              <a:t>Lesson 2: Read the book for the first time.</a:t>
            </a:r>
            <a:endParaRPr sz="1900" dirty="0">
              <a:latin typeface="Calibri Light"/>
              <a:cs typeface="Calibri Light"/>
            </a:endParaRPr>
          </a:p>
          <a:p>
            <a:pPr indent="-457200">
              <a:buSzPts val="1600"/>
              <a:buAutoNum type="arabicPeriod"/>
            </a:pPr>
            <a:r>
              <a:rPr lang="en-US" sz="1900" dirty="0">
                <a:latin typeface="Calibri Light"/>
                <a:cs typeface="Calibri Light"/>
              </a:rPr>
              <a:t>Review chart 3 (</a:t>
            </a:r>
            <a:r>
              <a:rPr lang="en-US" sz="1900" dirty="0" err="1">
                <a:latin typeface="Calibri Light"/>
                <a:cs typeface="Calibri Light"/>
              </a:rPr>
              <a:t>yäku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wanhal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yol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nhaltjan</a:t>
            </a:r>
            <a:r>
              <a:rPr lang="en-US" sz="1900" dirty="0">
                <a:latin typeface="Calibri Light"/>
                <a:cs typeface="Calibri Light"/>
              </a:rPr>
              <a:t>?) to remember the story ideas, then </a:t>
            </a:r>
            <a:endParaRPr lang="en-US"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-US" sz="1900" dirty="0">
                <a:latin typeface="Calibri Light"/>
                <a:cs typeface="Calibri Light"/>
              </a:rPr>
              <a:t>Read the book</a:t>
            </a:r>
            <a:endParaRPr sz="1900" dirty="0">
              <a:latin typeface="Calibri Light"/>
              <a:cs typeface="Calibri Light"/>
            </a:endParaRPr>
          </a:p>
          <a:p>
            <a:pPr marL="0" indent="0">
              <a:buSzPts val="1600"/>
              <a:buNone/>
            </a:pPr>
            <a:r>
              <a:rPr lang="en-US" sz="1900" dirty="0">
                <a:latin typeface="Calibri Light"/>
                <a:cs typeface="Calibri Light"/>
              </a:rPr>
              <a:t>3.      Check Chart 2 (dot to dot connections): was each connection </a:t>
            </a:r>
            <a:r>
              <a:rPr lang="en-US" sz="1900" dirty="0" err="1">
                <a:latin typeface="Calibri Light"/>
                <a:cs typeface="Calibri Light"/>
              </a:rPr>
              <a:t>yuwalk</a:t>
            </a:r>
            <a:r>
              <a:rPr lang="en-US" sz="1900" dirty="0">
                <a:latin typeface="Calibri Light"/>
                <a:cs typeface="Calibri Light"/>
              </a:rPr>
              <a:t> or </a:t>
            </a:r>
            <a:r>
              <a:rPr lang="en-US" sz="1900" dirty="0" err="1">
                <a:latin typeface="Calibri Light"/>
                <a:cs typeface="Calibri Light"/>
              </a:rPr>
              <a:t>nyäḻ</a:t>
            </a:r>
            <a:r>
              <a:rPr lang="en-US" sz="1900" dirty="0">
                <a:latin typeface="Calibri Light"/>
                <a:cs typeface="Calibri Light"/>
              </a:rPr>
              <a:t> (true or false)?</a:t>
            </a:r>
            <a:endParaRPr sz="1900" dirty="0">
              <a:latin typeface="Calibri Light"/>
              <a:cs typeface="Calibri Light"/>
            </a:endParaRPr>
          </a:p>
          <a:p>
            <a:pPr marL="0" indent="0">
              <a:buSzPts val="1600"/>
              <a:buNone/>
            </a:pPr>
            <a:r>
              <a:rPr lang="en-US" sz="1900" dirty="0">
                <a:latin typeface="Calibri Light"/>
                <a:cs typeface="Calibri Light"/>
              </a:rPr>
              <a:t>4.      Add extra words to Chart 1 to build on prior knowledge.</a:t>
            </a:r>
            <a:endParaRPr sz="1900" dirty="0">
              <a:latin typeface="Calibri Light"/>
              <a:cs typeface="Calibri Light"/>
            </a:endParaRPr>
          </a:p>
          <a:p>
            <a:pPr marL="0" indent="0">
              <a:buSzPts val="1600"/>
              <a:buNone/>
            </a:pPr>
            <a:r>
              <a:rPr lang="en-US" sz="1900" dirty="0">
                <a:latin typeface="Calibri Light"/>
                <a:cs typeface="Calibri Light"/>
              </a:rPr>
              <a:t>5.      Add some new words from the book to the word lists (</a:t>
            </a:r>
            <a:r>
              <a:rPr lang="en-US" sz="1900" dirty="0" err="1">
                <a:latin typeface="Calibri Light"/>
                <a:cs typeface="Calibri Light"/>
              </a:rPr>
              <a:t>yäku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nhäthinya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yol</a:t>
            </a:r>
            <a:r>
              <a:rPr lang="en-US" sz="1900" dirty="0">
                <a:latin typeface="Calibri Light"/>
                <a:cs typeface="Calibri Light"/>
              </a:rPr>
              <a:t>?, </a:t>
            </a:r>
            <a:r>
              <a:rPr lang="en-US" sz="1900" dirty="0" err="1">
                <a:latin typeface="Calibri Light"/>
                <a:cs typeface="Calibri Light"/>
              </a:rPr>
              <a:t>djämamirriyam</a:t>
            </a:r>
            <a:r>
              <a:rPr lang="en-US" sz="1900" dirty="0">
                <a:latin typeface="Calibri Light"/>
                <a:cs typeface="Calibri Light"/>
              </a:rPr>
              <a:t>?)</a:t>
            </a:r>
            <a:endParaRPr sz="1900" dirty="0">
              <a:latin typeface="Calibri Light"/>
              <a:cs typeface="Calibri Light"/>
            </a:endParaRPr>
          </a:p>
          <a:p>
            <a:pPr marL="0" indent="0">
              <a:buSzPts val="1600"/>
              <a:buNone/>
            </a:pPr>
            <a:r>
              <a:rPr lang="en-US" sz="1900" dirty="0">
                <a:latin typeface="Calibri Light"/>
                <a:cs typeface="Calibri Light"/>
              </a:rPr>
              <a:t>6.      Children can go to their desks and complete individual A4 dot to dot connection pages – draw lines 	and attempt to write some words from the charts now on display; </a:t>
            </a:r>
            <a:r>
              <a:rPr lang="en-US" sz="1900" dirty="0" err="1">
                <a:latin typeface="Calibri Light"/>
                <a:cs typeface="Calibri Light"/>
              </a:rPr>
              <a:t>colour</a:t>
            </a:r>
            <a:r>
              <a:rPr lang="en-US" sz="1900" dirty="0">
                <a:latin typeface="Calibri Light"/>
                <a:cs typeface="Calibri Light"/>
              </a:rPr>
              <a:t> in.</a:t>
            </a:r>
            <a:endParaRPr sz="3900" dirty="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544285" y="717780"/>
            <a:ext cx="8817430" cy="5898015"/>
            <a:chOff x="544285" y="478292"/>
            <a:chExt cx="8817430" cy="5898015"/>
          </a:xfrm>
        </p:grpSpPr>
        <p:sp>
          <p:nvSpPr>
            <p:cNvPr id="96" name="Google Shape;96;p3"/>
            <p:cNvSpPr/>
            <p:nvPr/>
          </p:nvSpPr>
          <p:spPr>
            <a:xfrm>
              <a:off x="544286" y="481694"/>
              <a:ext cx="8817429" cy="5894613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291445" y="1670618"/>
              <a:ext cx="5323111" cy="3516765"/>
            </a:xfrm>
            <a:prstGeom prst="rect">
              <a:avLst/>
            </a:prstGeom>
            <a:solidFill>
              <a:srgbClr val="EAEAEA">
                <a:alpha val="60000"/>
              </a:srgbClr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055609" y="2876551"/>
              <a:ext cx="1794783" cy="1104899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9" name="Google Shape;99;p3"/>
            <p:cNvCxnSpPr/>
            <p:nvPr/>
          </p:nvCxnSpPr>
          <p:spPr>
            <a:xfrm>
              <a:off x="544286" y="481694"/>
              <a:ext cx="3511323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5850392" y="3981450"/>
              <a:ext cx="3511323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1" name="Google Shape;101;p3"/>
            <p:cNvCxnSpPr/>
            <p:nvPr/>
          </p:nvCxnSpPr>
          <p:spPr>
            <a:xfrm rot="10800000" flipH="1">
              <a:off x="544285" y="3981450"/>
              <a:ext cx="3511324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3"/>
            <p:cNvCxnSpPr/>
            <p:nvPr/>
          </p:nvCxnSpPr>
          <p:spPr>
            <a:xfrm rot="10800000" flipH="1">
              <a:off x="5850390" y="478292"/>
              <a:ext cx="3511324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4" name="Google Shape;94;p3"/>
          <p:cNvSpPr txBox="1">
            <a:spLocks noGrp="1"/>
          </p:cNvSpPr>
          <p:nvPr>
            <p:ph type="ctrTitle"/>
          </p:nvPr>
        </p:nvSpPr>
        <p:spPr>
          <a:xfrm>
            <a:off x="21772" y="21772"/>
            <a:ext cx="6249719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/>
              <a:t>Chart 1: Before and after web: Activating prior knowledge</a:t>
            </a:r>
            <a:endParaRPr sz="2000"/>
          </a:p>
        </p:txBody>
      </p:sp>
      <p:sp>
        <p:nvSpPr>
          <p:cNvPr id="103" name="Google Shape;103;p3"/>
          <p:cNvSpPr txBox="1"/>
          <p:nvPr/>
        </p:nvSpPr>
        <p:spPr>
          <a:xfrm>
            <a:off x="2299947" y="1752944"/>
            <a:ext cx="5211533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Limurr marŋgi</a:t>
            </a:r>
            <a:endParaRPr sz="1800" b="0" i="0" u="none" strike="noStrike" cap="none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2180205" y="6127642"/>
            <a:ext cx="5211533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Limurr </a:t>
            </a:r>
            <a:r>
              <a:rPr lang="en-US" sz="180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r>
              <a:rPr lang="en-US" sz="1800" b="0" i="0" u="none" strike="noStrike" cap="none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 marŋgithirr djorra'ŋur</a:t>
            </a:r>
            <a:endParaRPr sz="1800" b="0" i="0" u="none" strike="noStrike" cap="none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artoon of an emu&#10;&#10;Description automatically generated">
            <a:extLst>
              <a:ext uri="{FF2B5EF4-FFF2-40B4-BE49-F238E27FC236}">
                <a16:creationId xmlns:a16="http://schemas.microsoft.com/office/drawing/2014/main" id="{411D891A-18B8-FD93-FA66-FEECA60B5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692" t="-40230" r="372" b="22988"/>
          <a:stretch/>
        </p:blipFill>
        <p:spPr>
          <a:xfrm>
            <a:off x="3902402" y="2331661"/>
            <a:ext cx="2006035" cy="19149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;p3">
            <a:extLst>
              <a:ext uri="{FF2B5EF4-FFF2-40B4-BE49-F238E27FC236}">
                <a16:creationId xmlns:a16="http://schemas.microsoft.com/office/drawing/2014/main" id="{38454BE1-1EB9-140A-8E49-ECBF0AB3D26D}"/>
              </a:ext>
            </a:extLst>
          </p:cNvPr>
          <p:cNvSpPr txBox="1">
            <a:spLocks/>
          </p:cNvSpPr>
          <p:nvPr/>
        </p:nvSpPr>
        <p:spPr>
          <a:xfrm>
            <a:off x="154114" y="96256"/>
            <a:ext cx="2547989" cy="39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en-AU" sz="1800"/>
              <a:t>Image to support Chart 1</a:t>
            </a:r>
          </a:p>
        </p:txBody>
      </p:sp>
      <p:pic>
        <p:nvPicPr>
          <p:cNvPr id="11" name="Picture 10" descr="A cartoon of an emu&#10;&#10;Description automatically generated">
            <a:extLst>
              <a:ext uri="{FF2B5EF4-FFF2-40B4-BE49-F238E27FC236}">
                <a16:creationId xmlns:a16="http://schemas.microsoft.com/office/drawing/2014/main" id="{1DFC710C-0B89-676F-EF5E-D9D399B6C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8" t="-10" r="156" b="9832"/>
          <a:stretch/>
        </p:blipFill>
        <p:spPr>
          <a:xfrm>
            <a:off x="2473655" y="794306"/>
            <a:ext cx="4918060" cy="506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1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ctrTitle"/>
          </p:nvPr>
        </p:nvSpPr>
        <p:spPr>
          <a:xfrm>
            <a:off x="107735" y="6236597"/>
            <a:ext cx="9688284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buSzPct val="100000"/>
            </a:pPr>
            <a:r>
              <a:rPr lang="en-US" sz="2000" dirty="0"/>
              <a:t>Chart 2: Dot to Dot connections. Making predictions before reading </a:t>
            </a:r>
            <a:r>
              <a:rPr lang="en-US" sz="2000" dirty="0" err="1"/>
              <a:t>Wurrpaṉ</a:t>
            </a:r>
            <a:r>
              <a:rPr lang="en-US" sz="2000" dirty="0"/>
              <a:t>' </a:t>
            </a:r>
            <a:r>
              <a:rPr lang="en-US" sz="2000" dirty="0" err="1"/>
              <a:t>Wo'yunmin</a:t>
            </a:r>
            <a:r>
              <a:rPr lang="en-US" sz="2000" dirty="0"/>
              <a:t>: draw lines to predict what might go together in this story. Say sentences out loud to the group.</a:t>
            </a:r>
            <a:endParaRPr sz="2000" dirty="0"/>
          </a:p>
        </p:txBody>
      </p:sp>
      <p:sp>
        <p:nvSpPr>
          <p:cNvPr id="117" name="Google Shape;117;p4"/>
          <p:cNvSpPr txBox="1"/>
          <p:nvPr/>
        </p:nvSpPr>
        <p:spPr>
          <a:xfrm>
            <a:off x="-1" y="67377"/>
            <a:ext cx="7902341" cy="501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Yäku: ______________              	Walu: __ / __ / ____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black and white drawing of a can&#10;&#10;Description automatically generated">
            <a:extLst>
              <a:ext uri="{FF2B5EF4-FFF2-40B4-BE49-F238E27FC236}">
                <a16:creationId xmlns:a16="http://schemas.microsoft.com/office/drawing/2014/main" id="{CE5BFF97-D545-C7BC-436F-2BF05E6CE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9" t="19692" r="11381" b="22154"/>
          <a:stretch/>
        </p:blipFill>
        <p:spPr>
          <a:xfrm rot="21300000">
            <a:off x="890107" y="2106707"/>
            <a:ext cx="1360956" cy="671854"/>
          </a:xfrm>
          <a:prstGeom prst="rect">
            <a:avLst/>
          </a:prstGeom>
        </p:spPr>
      </p:pic>
      <p:pic>
        <p:nvPicPr>
          <p:cNvPr id="4" name="Picture 3" descr="A black and white drawing of a long thin worm&#10;&#10;Description automatically generated">
            <a:extLst>
              <a:ext uri="{FF2B5EF4-FFF2-40B4-BE49-F238E27FC236}">
                <a16:creationId xmlns:a16="http://schemas.microsoft.com/office/drawing/2014/main" id="{2123DF52-27C8-3E02-D87C-B48458E5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319" r="7470" b="24632"/>
          <a:stretch/>
        </p:blipFill>
        <p:spPr>
          <a:xfrm rot="960000">
            <a:off x="1622324" y="1594130"/>
            <a:ext cx="1150484" cy="539373"/>
          </a:xfrm>
          <a:prstGeom prst="rect">
            <a:avLst/>
          </a:prstGeom>
        </p:spPr>
      </p:pic>
      <p:pic>
        <p:nvPicPr>
          <p:cNvPr id="6" name="Picture 5" descr="A group of black and white insects&#10;&#10;Description automatically generated">
            <a:extLst>
              <a:ext uri="{FF2B5EF4-FFF2-40B4-BE49-F238E27FC236}">
                <a16:creationId xmlns:a16="http://schemas.microsoft.com/office/drawing/2014/main" id="{A248CAA3-D787-992A-360E-59B1C4A4A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4" r="-395" b="8068"/>
          <a:stretch/>
        </p:blipFill>
        <p:spPr>
          <a:xfrm rot="-960000">
            <a:off x="895061" y="1421660"/>
            <a:ext cx="703634" cy="707643"/>
          </a:xfrm>
          <a:prstGeom prst="rect">
            <a:avLst/>
          </a:prstGeom>
        </p:spPr>
      </p:pic>
      <p:pic>
        <p:nvPicPr>
          <p:cNvPr id="7" name="Picture 6" descr="A drawing of a sun&#10;&#10;Description automatically generated">
            <a:extLst>
              <a:ext uri="{FF2B5EF4-FFF2-40B4-BE49-F238E27FC236}">
                <a16:creationId xmlns:a16="http://schemas.microsoft.com/office/drawing/2014/main" id="{A7C09619-8AD4-78EF-A3FF-B649B43787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76" b="6742"/>
          <a:stretch/>
        </p:blipFill>
        <p:spPr>
          <a:xfrm>
            <a:off x="7022831" y="1151011"/>
            <a:ext cx="1676865" cy="1560697"/>
          </a:xfrm>
          <a:prstGeom prst="rect">
            <a:avLst/>
          </a:prstGeom>
        </p:spPr>
      </p:pic>
      <p:pic>
        <p:nvPicPr>
          <p:cNvPr id="8" name="Picture 7" descr="A drawing of an ostrich&#10;&#10;Description automatically generated">
            <a:extLst>
              <a:ext uri="{FF2B5EF4-FFF2-40B4-BE49-F238E27FC236}">
                <a16:creationId xmlns:a16="http://schemas.microsoft.com/office/drawing/2014/main" id="{FFE40975-4001-0CDA-3D88-E6AAEE404E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238" t="256" r="6337" b="-2051"/>
          <a:stretch/>
        </p:blipFill>
        <p:spPr>
          <a:xfrm>
            <a:off x="7371877" y="3708035"/>
            <a:ext cx="1677903" cy="1679099"/>
          </a:xfrm>
          <a:prstGeom prst="rect">
            <a:avLst/>
          </a:prstGeom>
        </p:spPr>
      </p:pic>
      <p:pic>
        <p:nvPicPr>
          <p:cNvPr id="9" name="Picture 8" descr="A drawing of a person with her hands in her face&#10;&#10;Description automatically generated">
            <a:extLst>
              <a:ext uri="{FF2B5EF4-FFF2-40B4-BE49-F238E27FC236}">
                <a16:creationId xmlns:a16="http://schemas.microsoft.com/office/drawing/2014/main" id="{C0F469E9-39D5-8473-1BD6-7753E85277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93" t="-583" r="28860" b="275"/>
          <a:stretch/>
        </p:blipFill>
        <p:spPr>
          <a:xfrm>
            <a:off x="1159619" y="3906518"/>
            <a:ext cx="1116729" cy="1748430"/>
          </a:xfrm>
          <a:prstGeom prst="rect">
            <a:avLst/>
          </a:prstGeom>
        </p:spPr>
      </p:pic>
      <p:pic>
        <p:nvPicPr>
          <p:cNvPr id="10" name="Picture 9" descr="A line drawing of children running&#10;&#10;Description automatically generated">
            <a:extLst>
              <a:ext uri="{FF2B5EF4-FFF2-40B4-BE49-F238E27FC236}">
                <a16:creationId xmlns:a16="http://schemas.microsoft.com/office/drawing/2014/main" id="{8202AA32-B3F3-8E00-8B7B-1F647C97E4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-234" b="6291"/>
          <a:stretch/>
        </p:blipFill>
        <p:spPr>
          <a:xfrm>
            <a:off x="4251668" y="3768298"/>
            <a:ext cx="2061550" cy="2079716"/>
          </a:xfrm>
          <a:prstGeom prst="rect">
            <a:avLst/>
          </a:prstGeom>
        </p:spPr>
      </p:pic>
      <p:pic>
        <p:nvPicPr>
          <p:cNvPr id="11" name="Picture 10" descr="A black and white outline of a trash can&#10;&#10;Description automatically generated">
            <a:extLst>
              <a:ext uri="{FF2B5EF4-FFF2-40B4-BE49-F238E27FC236}">
                <a16:creationId xmlns:a16="http://schemas.microsoft.com/office/drawing/2014/main" id="{6F3A823B-B309-A10C-41BD-C72BA3FF03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450" t="17895" r="32164" b="17427"/>
          <a:stretch/>
        </p:blipFill>
        <p:spPr>
          <a:xfrm>
            <a:off x="4624507" y="1444449"/>
            <a:ext cx="1029577" cy="19154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4">
            <a:extLst>
              <a:ext uri="{FF2B5EF4-FFF2-40B4-BE49-F238E27FC236}">
                <a16:creationId xmlns:a16="http://schemas.microsoft.com/office/drawing/2014/main" id="{182534E8-1215-650B-EE03-2E43852D491A}"/>
              </a:ext>
            </a:extLst>
          </p:cNvPr>
          <p:cNvSpPr txBox="1"/>
          <p:nvPr/>
        </p:nvSpPr>
        <p:spPr>
          <a:xfrm>
            <a:off x="-1" y="-55455"/>
            <a:ext cx="9703559" cy="84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cheat sheet – to assist with prompting – however all student predictions are good – no wrong answer so encourage all predictions!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5D2A-8244-008D-8B2C-32895F74B134}"/>
              </a:ext>
            </a:extLst>
          </p:cNvPr>
          <p:cNvSpPr txBox="1"/>
          <p:nvPr/>
        </p:nvSpPr>
        <p:spPr>
          <a:xfrm>
            <a:off x="377993" y="2733428"/>
            <a:ext cx="2658796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 err="1"/>
              <a:t>Wurrpaṉ</a:t>
            </a:r>
            <a:r>
              <a:rPr lang="en-AU" dirty="0"/>
              <a:t>' – emu. There are five emus in this story that magically came out and  helped clean the whole town, without anyone knowing.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7437D-D126-2803-84F9-0F8DF73BE4CF}"/>
              </a:ext>
            </a:extLst>
          </p:cNvPr>
          <p:cNvSpPr txBox="1"/>
          <p:nvPr/>
        </p:nvSpPr>
        <p:spPr>
          <a:xfrm>
            <a:off x="3689141" y="5537445"/>
            <a:ext cx="2658796" cy="116955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 err="1"/>
              <a:t>Ŋäṉḏi'mirriŋu</a:t>
            </a:r>
            <a:r>
              <a:rPr lang="en-AU" dirty="0"/>
              <a:t> – Mother. </a:t>
            </a:r>
            <a:br>
              <a:rPr lang="en-AU" dirty="0"/>
            </a:br>
            <a:r>
              <a:rPr lang="en-AU" dirty="0"/>
              <a:t>Is the main character that cried because there was a lot of mess all around town, and no one wanted to help clean it.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BBA77-C1E6-4F10-A34E-F213F191E6DA}"/>
              </a:ext>
            </a:extLst>
          </p:cNvPr>
          <p:cNvSpPr txBox="1"/>
          <p:nvPr/>
        </p:nvSpPr>
        <p:spPr>
          <a:xfrm>
            <a:off x="462292" y="5541539"/>
            <a:ext cx="2658796" cy="116955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 err="1"/>
              <a:t>Dhukunpuy</a:t>
            </a:r>
            <a:r>
              <a:rPr lang="en-AU" dirty="0"/>
              <a:t> </a:t>
            </a:r>
            <a:r>
              <a:rPr lang="en-AU" dirty="0" err="1"/>
              <a:t>banikin</a:t>
            </a:r>
            <a:r>
              <a:rPr lang="en-AU" dirty="0"/>
              <a:t> – bin/trashcan. </a:t>
            </a:r>
            <a:br>
              <a:rPr lang="en-AU" dirty="0"/>
            </a:br>
            <a:r>
              <a:rPr lang="en-AU" dirty="0"/>
              <a:t>In the story, it teaches kids and adults to always put their rubbish in the bin.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69C3C-6480-AC12-9C50-427D714C574D}"/>
              </a:ext>
            </a:extLst>
          </p:cNvPr>
          <p:cNvSpPr txBox="1"/>
          <p:nvPr/>
        </p:nvSpPr>
        <p:spPr>
          <a:xfrm>
            <a:off x="7042785" y="2897856"/>
            <a:ext cx="2658796" cy="116955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 err="1"/>
              <a:t>Djamarrkuḻi</a:t>
            </a:r>
            <a:r>
              <a:rPr lang="en-AU" dirty="0"/>
              <a:t>' – Kids/children.</a:t>
            </a:r>
            <a:br>
              <a:rPr lang="en-AU" dirty="0"/>
            </a:br>
            <a:r>
              <a:rPr lang="en-AU" dirty="0"/>
              <a:t>These characters in this story don't want to help clean up the rubbish in the town and would rather play all day.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8345A-9424-C546-7EB0-B4F3026922E3}"/>
              </a:ext>
            </a:extLst>
          </p:cNvPr>
          <p:cNvSpPr txBox="1"/>
          <p:nvPr/>
        </p:nvSpPr>
        <p:spPr>
          <a:xfrm>
            <a:off x="6980835" y="5707164"/>
            <a:ext cx="2826447" cy="11586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 err="1"/>
              <a:t>Walu</a:t>
            </a:r>
            <a:r>
              <a:rPr lang="en-AU" dirty="0"/>
              <a:t> – sun/time . It tells us in the story that the sun shone brightly as it came up the next morning after the whole town was clean.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69871-688C-AB48-BDD0-C48F09A1802D}"/>
              </a:ext>
            </a:extLst>
          </p:cNvPr>
          <p:cNvSpPr txBox="1"/>
          <p:nvPr/>
        </p:nvSpPr>
        <p:spPr>
          <a:xfrm>
            <a:off x="3806607" y="2802761"/>
            <a:ext cx="2658796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dirty="0" err="1"/>
              <a:t>Dhukun</a:t>
            </a:r>
            <a:r>
              <a:rPr lang="en-AU" dirty="0"/>
              <a:t> – rubbish/mess. In the story, it describes how the town is in a mess because there is rubbish everywhere.</a:t>
            </a:r>
          </a:p>
        </p:txBody>
      </p:sp>
      <p:pic>
        <p:nvPicPr>
          <p:cNvPr id="6" name="Picture 5" descr="A drawing of an ostrich&#10;&#10;Description automatically generated">
            <a:extLst>
              <a:ext uri="{FF2B5EF4-FFF2-40B4-BE49-F238E27FC236}">
                <a16:creationId xmlns:a16="http://schemas.microsoft.com/office/drawing/2014/main" id="{8B6DA4BD-064C-0B39-F5B0-CCEDD2B80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8" t="2094" r="11111" b="-455"/>
          <a:stretch/>
        </p:blipFill>
        <p:spPr>
          <a:xfrm>
            <a:off x="722527" y="942505"/>
            <a:ext cx="1579359" cy="1639488"/>
          </a:xfrm>
          <a:prstGeom prst="rect">
            <a:avLst/>
          </a:prstGeom>
        </p:spPr>
      </p:pic>
      <p:pic>
        <p:nvPicPr>
          <p:cNvPr id="3" name="Picture 2" descr="A drawing of a sun&#10;&#10;Description automatically generated">
            <a:extLst>
              <a:ext uri="{FF2B5EF4-FFF2-40B4-BE49-F238E27FC236}">
                <a16:creationId xmlns:a16="http://schemas.microsoft.com/office/drawing/2014/main" id="{C19B6A54-B2D0-C3FB-9825-20EC1B336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444" y="4420892"/>
            <a:ext cx="1305305" cy="1315353"/>
          </a:xfrm>
          <a:prstGeom prst="rect">
            <a:avLst/>
          </a:prstGeom>
        </p:spPr>
      </p:pic>
      <p:pic>
        <p:nvPicPr>
          <p:cNvPr id="7" name="Picture 6" descr="A line drawing of children running&#10;&#10;Description automatically generated">
            <a:extLst>
              <a:ext uri="{FF2B5EF4-FFF2-40B4-BE49-F238E27FC236}">
                <a16:creationId xmlns:a16="http://schemas.microsoft.com/office/drawing/2014/main" id="{C1C6E8AD-F95C-3240-A2FF-4A32FAE1EB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7" t="4388" r="3109" b="14088"/>
          <a:stretch/>
        </p:blipFill>
        <p:spPr>
          <a:xfrm>
            <a:off x="7531834" y="1376451"/>
            <a:ext cx="1445564" cy="1429927"/>
          </a:xfrm>
          <a:prstGeom prst="rect">
            <a:avLst/>
          </a:prstGeom>
        </p:spPr>
      </p:pic>
      <p:pic>
        <p:nvPicPr>
          <p:cNvPr id="15" name="Picture 14" descr="A black and white drawing of a long thin worm&#10;&#10;Description automatically generated">
            <a:extLst>
              <a:ext uri="{FF2B5EF4-FFF2-40B4-BE49-F238E27FC236}">
                <a16:creationId xmlns:a16="http://schemas.microsoft.com/office/drawing/2014/main" id="{F2FBF15E-C333-7D84-A0D1-7313DF923D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82" t="30445" r="4912" b="24473"/>
          <a:stretch/>
        </p:blipFill>
        <p:spPr>
          <a:xfrm>
            <a:off x="4892921" y="1637524"/>
            <a:ext cx="856380" cy="449752"/>
          </a:xfrm>
          <a:prstGeom prst="rect">
            <a:avLst/>
          </a:prstGeom>
        </p:spPr>
      </p:pic>
      <p:pic>
        <p:nvPicPr>
          <p:cNvPr id="18" name="Picture 17" descr="A group of black and white insects&#10;&#10;Description automatically generated">
            <a:extLst>
              <a:ext uri="{FF2B5EF4-FFF2-40B4-BE49-F238E27FC236}">
                <a16:creationId xmlns:a16="http://schemas.microsoft.com/office/drawing/2014/main" id="{407D930F-6A48-B42D-9289-C0E85D569C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9" t="-2985" r="-719" b="8315"/>
          <a:stretch/>
        </p:blipFill>
        <p:spPr>
          <a:xfrm rot="-1140000">
            <a:off x="4562831" y="1343460"/>
            <a:ext cx="570599" cy="606590"/>
          </a:xfrm>
          <a:prstGeom prst="rect">
            <a:avLst/>
          </a:prstGeom>
        </p:spPr>
      </p:pic>
      <p:pic>
        <p:nvPicPr>
          <p:cNvPr id="19" name="Picture 18" descr="A black and white drawing of a can&#10;&#10;Description automatically generated">
            <a:extLst>
              <a:ext uri="{FF2B5EF4-FFF2-40B4-BE49-F238E27FC236}">
                <a16:creationId xmlns:a16="http://schemas.microsoft.com/office/drawing/2014/main" id="{98A650C6-4CAF-D393-CE51-834C29EF7F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3" t="20615" r="12245" b="21385"/>
          <a:stretch/>
        </p:blipFill>
        <p:spPr>
          <a:xfrm rot="-480000">
            <a:off x="4326570" y="2075381"/>
            <a:ext cx="852267" cy="349421"/>
          </a:xfrm>
          <a:prstGeom prst="rect">
            <a:avLst/>
          </a:prstGeom>
        </p:spPr>
      </p:pic>
      <p:pic>
        <p:nvPicPr>
          <p:cNvPr id="21" name="Picture 20" descr="A black and white outline of a trash can&#10;&#10;Description automatically generated">
            <a:extLst>
              <a:ext uri="{FF2B5EF4-FFF2-40B4-BE49-F238E27FC236}">
                <a16:creationId xmlns:a16="http://schemas.microsoft.com/office/drawing/2014/main" id="{43D2D7F8-80B0-6696-2164-34ED9115D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77" r="-117" b="14458"/>
          <a:stretch/>
        </p:blipFill>
        <p:spPr>
          <a:xfrm>
            <a:off x="598237" y="4067687"/>
            <a:ext cx="1828214" cy="1509425"/>
          </a:xfrm>
          <a:prstGeom prst="rect">
            <a:avLst/>
          </a:prstGeom>
        </p:spPr>
      </p:pic>
      <p:pic>
        <p:nvPicPr>
          <p:cNvPr id="5" name="Picture 4" descr="A drawing of a person with her hands in her face&#10;&#10;Description automatically generated">
            <a:extLst>
              <a:ext uri="{FF2B5EF4-FFF2-40B4-BE49-F238E27FC236}">
                <a16:creationId xmlns:a16="http://schemas.microsoft.com/office/drawing/2014/main" id="{56B247B5-1CB5-96CC-269A-6B66DEEF4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539" b="-70"/>
          <a:stretch/>
        </p:blipFill>
        <p:spPr>
          <a:xfrm>
            <a:off x="4028941" y="3817413"/>
            <a:ext cx="2372973" cy="17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ctrTitle"/>
          </p:nvPr>
        </p:nvSpPr>
        <p:spPr>
          <a:xfrm>
            <a:off x="187985" y="74767"/>
            <a:ext cx="9529755" cy="36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800"/>
              <a:t>Chart 3: Match pictures from the book to the correct box, display on the classroom wall</a:t>
            </a:r>
            <a:endParaRPr sz="1800"/>
          </a:p>
        </p:txBody>
      </p:sp>
      <p:grpSp>
        <p:nvGrpSpPr>
          <p:cNvPr id="123" name="Google Shape;123;p5"/>
          <p:cNvGrpSpPr/>
          <p:nvPr/>
        </p:nvGrpSpPr>
        <p:grpSpPr>
          <a:xfrm>
            <a:off x="188118" y="523982"/>
            <a:ext cx="9529763" cy="6091813"/>
            <a:chOff x="544286" y="481607"/>
            <a:chExt cx="8817429" cy="5894700"/>
          </a:xfrm>
        </p:grpSpPr>
        <p:sp>
          <p:nvSpPr>
            <p:cNvPr id="124" name="Google Shape;124;p5"/>
            <p:cNvSpPr/>
            <p:nvPr/>
          </p:nvSpPr>
          <p:spPr>
            <a:xfrm>
              <a:off x="544286" y="481694"/>
              <a:ext cx="8817429" cy="5894613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5" name="Google Shape;125;p5"/>
            <p:cNvCxnSpPr>
              <a:stCxn id="124" idx="1"/>
              <a:endCxn id="124" idx="3"/>
            </p:cNvCxnSpPr>
            <p:nvPr/>
          </p:nvCxnSpPr>
          <p:spPr>
            <a:xfrm>
              <a:off x="544286" y="3429001"/>
              <a:ext cx="881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5"/>
            <p:cNvCxnSpPr>
              <a:stCxn id="124" idx="2"/>
              <a:endCxn id="124" idx="0"/>
            </p:cNvCxnSpPr>
            <p:nvPr/>
          </p:nvCxnSpPr>
          <p:spPr>
            <a:xfrm rot="10800000">
              <a:off x="4953000" y="481607"/>
              <a:ext cx="0" cy="5894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7" name="Google Shape;127;p5"/>
          <p:cNvSpPr txBox="1"/>
          <p:nvPr/>
        </p:nvSpPr>
        <p:spPr>
          <a:xfrm>
            <a:off x="188120" y="3622840"/>
            <a:ext cx="4764874" cy="30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Yol </a:t>
            </a:r>
            <a:r>
              <a:rPr lang="en-US" sz="1800" b="1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(characters)</a:t>
            </a:r>
            <a:endParaRPr sz="1800" b="1" i="0" u="none" strike="noStrike" cap="none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87985" y="562521"/>
            <a:ext cx="4765010" cy="367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Yäku  </a:t>
            </a:r>
            <a:r>
              <a:rPr lang="en-AU" sz="1800" b="1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(b</a:t>
            </a:r>
            <a:r>
              <a:rPr lang="en-AU" sz="1800" b="1" i="0" u="none" strike="noStrike" cap="none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ook title)</a:t>
            </a:r>
            <a:endParaRPr sz="1800" b="1" i="0" u="none" strike="noStrike" cap="none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4952994" y="521425"/>
            <a:ext cx="4764748" cy="36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Wanhal</a:t>
            </a: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(setting)</a:t>
            </a:r>
            <a:endParaRPr sz="1700" b="1" i="0" u="none" strike="noStrike" cap="none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4952994" y="3614231"/>
            <a:ext cx="4764888" cy="28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Nhaltjan </a:t>
            </a:r>
            <a:r>
              <a:rPr lang="en-US" sz="1800" b="1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(plot)</a:t>
            </a:r>
            <a:endParaRPr sz="1800" b="1" i="0" u="none" strike="noStrike" cap="none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22;p5">
            <a:extLst>
              <a:ext uri="{FF2B5EF4-FFF2-40B4-BE49-F238E27FC236}">
                <a16:creationId xmlns:a16="http://schemas.microsoft.com/office/drawing/2014/main" id="{E2030EBB-1111-1E45-6306-4FCC1920E08F}"/>
              </a:ext>
            </a:extLst>
          </p:cNvPr>
          <p:cNvSpPr txBox="1">
            <a:spLocks/>
          </p:cNvSpPr>
          <p:nvPr/>
        </p:nvSpPr>
        <p:spPr>
          <a:xfrm>
            <a:off x="187984" y="74767"/>
            <a:ext cx="9529613" cy="34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00000"/>
            </a:pPr>
            <a:r>
              <a:rPr lang="en-AU" sz="2000"/>
              <a:t>Cut these out before the lesson and present to the students in mixed order, to glue into the correct box of Chart 3.</a:t>
            </a:r>
          </a:p>
        </p:txBody>
      </p:sp>
      <p:pic>
        <p:nvPicPr>
          <p:cNvPr id="3" name="Picture 2" descr="A drawing of birds eating food&#10;&#10;Description automatically generated">
            <a:extLst>
              <a:ext uri="{FF2B5EF4-FFF2-40B4-BE49-F238E27FC236}">
                <a16:creationId xmlns:a16="http://schemas.microsoft.com/office/drawing/2014/main" id="{3C203B9E-4D7F-EF16-9B13-3424B5D2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63" y="780128"/>
            <a:ext cx="3797945" cy="2644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group of ostriches eating from a trash can&#10;&#10;Description automatically generated">
            <a:extLst>
              <a:ext uri="{FF2B5EF4-FFF2-40B4-BE49-F238E27FC236}">
                <a16:creationId xmlns:a16="http://schemas.microsoft.com/office/drawing/2014/main" id="{C1EA40B7-921E-AC8D-1535-671971C60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16" y="3764961"/>
            <a:ext cx="3793528" cy="2550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group of children playing on a beach&#10;&#10;Description automatically generated">
            <a:extLst>
              <a:ext uri="{FF2B5EF4-FFF2-40B4-BE49-F238E27FC236}">
                <a16:creationId xmlns:a16="http://schemas.microsoft.com/office/drawing/2014/main" id="{F6E61887-8AA8-E320-A482-98D6A0C64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394" y="792773"/>
            <a:ext cx="3826811" cy="2638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erson holding a frisbee and a group of children&#10;&#10;Description automatically generated">
            <a:extLst>
              <a:ext uri="{FF2B5EF4-FFF2-40B4-BE49-F238E27FC236}">
                <a16:creationId xmlns:a16="http://schemas.microsoft.com/office/drawing/2014/main" id="{CC656A1A-8A33-36B1-1B06-39489A64A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740" y="3765889"/>
            <a:ext cx="3783511" cy="25133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041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A4 Paper (210x297 mm)</PresentationFormat>
  <Slides>7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Chart 1: Before and after web: Activating prior knowledge</vt:lpstr>
      <vt:lpstr>PowerPoint Presentation</vt:lpstr>
      <vt:lpstr>Chart 2: Dot to Dot connections. Making predictions before reading Wurrpaṉ' Wo'yunmin: draw lines to predict what might go together in this story. Say sentences out loud to the group.</vt:lpstr>
      <vt:lpstr>PowerPoint Presentation</vt:lpstr>
      <vt:lpstr>Chart 3: Match pictures from the book to the correct box, display on the classroom wall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Smolenaers</dc:creator>
  <cp:revision>463</cp:revision>
  <cp:lastPrinted>2023-03-21T02:28:29Z</cp:lastPrinted>
  <dcterms:created xsi:type="dcterms:W3CDTF">2018-06-14T12:21:15Z</dcterms:created>
  <dcterms:modified xsi:type="dcterms:W3CDTF">2024-03-10T23:30:03Z</dcterms:modified>
</cp:coreProperties>
</file>