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74" r:id="rId4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05PKpiGHtg7396BpY05CqYDBV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60"/>
  </p:normalViewPr>
  <p:slideViewPr>
    <p:cSldViewPr snapToGrid="0">
      <p:cViewPr varScale="1">
        <p:scale>
          <a:sx n="128" d="100"/>
          <a:sy n="128" d="100"/>
        </p:scale>
        <p:origin x="1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68350"/>
            <a:ext cx="554196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405" y="4861429"/>
            <a:ext cx="5683240" cy="460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38" tIns="94738" rIns="94738" bIns="94738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10405" y="4861429"/>
            <a:ext cx="5683240" cy="4605560"/>
          </a:xfrm>
          <a:prstGeom prst="rect">
            <a:avLst/>
          </a:prstGeom>
        </p:spPr>
        <p:txBody>
          <a:bodyPr spcFirstLastPara="1" wrap="square" lIns="94738" tIns="94738" rIns="94738" bIns="9473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710405" y="4861429"/>
            <a:ext cx="5683240" cy="4605560"/>
          </a:xfrm>
          <a:prstGeom prst="rect">
            <a:avLst/>
          </a:prstGeom>
        </p:spPr>
        <p:txBody>
          <a:bodyPr spcFirstLastPara="1" wrap="square" lIns="94738" tIns="94738" rIns="94738" bIns="9473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body" idx="1"/>
          </p:nvPr>
        </p:nvSpPr>
        <p:spPr>
          <a:xfrm>
            <a:off x="195209" y="286327"/>
            <a:ext cx="9503595" cy="6453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3000" dirty="0"/>
              <a:t>Goanna Planner Prediction Resources to introduce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3000" b="1" dirty="0" err="1"/>
              <a:t>Wata</a:t>
            </a:r>
            <a:r>
              <a:rPr lang="en-US" sz="3000" b="1" dirty="0"/>
              <a:t> ga </a:t>
            </a:r>
            <a:r>
              <a:rPr lang="en-US" sz="3000" b="1" dirty="0" err="1"/>
              <a:t>Waltjaṉ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Lesson 1: Introduce the new book and activate prior knowledge.</a:t>
            </a:r>
            <a:endParaRPr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Before reading (don't read or show the book yet!)</a:t>
            </a: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Chart 1: (or butcher's paper) Get the students interest – show a real item if you can, or a photo, 	picture. Ask 	students what they already know about ______ (fill in inner circle, can write students names next to    	their comments if you want assessment record)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2.     Chart 2: As a whole group on A3, make dot to dot connections to expand students' ideas – pass           	around the circle, each student draws one line and says a sentence about what they predict.</a:t>
            </a: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3.     Chart 3: Use pictures from the book to prompt discussion and prediction (glue onto chart for wall 	display): yäku?, wanhal?, yol?, nhaltjan?</a:t>
            </a: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4.     Optional: Start lists of words with pictures: yäku?, nhäthinya?, yol?, djämamirriyam? </a:t>
            </a:r>
            <a:r>
              <a:rPr lang="en-US" sz="1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etc</a:t>
            </a: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Lesson 2: Read the book for the first time.</a:t>
            </a: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 chart 3 (yäku?, wanhal?, yol?, nhaltjan?) to remember the story ideas, then </a:t>
            </a:r>
          </a:p>
          <a:p>
            <a:pPr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Read the book</a:t>
            </a: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3.      Check Chart 2 (dot to dot connections): was each connection yuwalk or nyäḻ (true or false)?</a:t>
            </a: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4.      Add extra words to Chart 1 to build on prior knowledge.</a:t>
            </a: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5.      Add some new words from the book to the word lists (yäku?, nhäthinya?, yol?, djämamirriyam?)</a:t>
            </a:r>
            <a:endParaRPr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6.      Children can go to their desks and complete individual A4 dot to dot connection pages – draw lines 	and attempt to write some words from the charts now on display; colour in.</a:t>
            </a:r>
            <a:endParaRPr sz="3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3"/>
          <p:cNvGrpSpPr/>
          <p:nvPr/>
        </p:nvGrpSpPr>
        <p:grpSpPr>
          <a:xfrm>
            <a:off x="544285" y="717780"/>
            <a:ext cx="8817430" cy="5898015"/>
            <a:chOff x="544285" y="478292"/>
            <a:chExt cx="8817430" cy="5898015"/>
          </a:xfrm>
        </p:grpSpPr>
        <p:sp>
          <p:nvSpPr>
            <p:cNvPr id="96" name="Google Shape;96;p3"/>
            <p:cNvSpPr/>
            <p:nvPr/>
          </p:nvSpPr>
          <p:spPr>
            <a:xfrm>
              <a:off x="544286" y="481694"/>
              <a:ext cx="8817429" cy="5894613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2291445" y="1670618"/>
              <a:ext cx="5323111" cy="3516765"/>
            </a:xfrm>
            <a:prstGeom prst="rect">
              <a:avLst/>
            </a:prstGeom>
            <a:solidFill>
              <a:srgbClr val="EAEAEA">
                <a:alpha val="60000"/>
              </a:srgbClr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4055609" y="2876551"/>
              <a:ext cx="1794783" cy="110489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9" name="Google Shape;99;p3"/>
            <p:cNvCxnSpPr/>
            <p:nvPr/>
          </p:nvCxnSpPr>
          <p:spPr>
            <a:xfrm>
              <a:off x="544286" y="481694"/>
              <a:ext cx="3511323" cy="239485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0" name="Google Shape;100;p3"/>
            <p:cNvCxnSpPr/>
            <p:nvPr/>
          </p:nvCxnSpPr>
          <p:spPr>
            <a:xfrm>
              <a:off x="5850392" y="3981450"/>
              <a:ext cx="3511323" cy="239485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3"/>
            <p:cNvCxnSpPr/>
            <p:nvPr/>
          </p:nvCxnSpPr>
          <p:spPr>
            <a:xfrm rot="10800000" flipH="1">
              <a:off x="544285" y="3981450"/>
              <a:ext cx="3511324" cy="239485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3"/>
            <p:cNvCxnSpPr/>
            <p:nvPr/>
          </p:nvCxnSpPr>
          <p:spPr>
            <a:xfrm rot="10800000" flipH="1">
              <a:off x="5850390" y="478292"/>
              <a:ext cx="3511324" cy="239485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94" name="Google Shape;94;p3"/>
          <p:cNvSpPr txBox="1">
            <a:spLocks noGrp="1"/>
          </p:cNvSpPr>
          <p:nvPr>
            <p:ph type="ctrTitle"/>
          </p:nvPr>
        </p:nvSpPr>
        <p:spPr>
          <a:xfrm>
            <a:off x="21772" y="21772"/>
            <a:ext cx="6249719" cy="516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dirty="0"/>
              <a:t>Chart 1: Before and after web: Activating prior knowledge</a:t>
            </a:r>
            <a:endParaRPr sz="2000" dirty="0"/>
          </a:p>
        </p:txBody>
      </p:sp>
      <p:sp>
        <p:nvSpPr>
          <p:cNvPr id="103" name="Google Shape;103;p3"/>
          <p:cNvSpPr txBox="1"/>
          <p:nvPr/>
        </p:nvSpPr>
        <p:spPr>
          <a:xfrm>
            <a:off x="2299947" y="1752944"/>
            <a:ext cx="5211533" cy="516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EABAB"/>
              </a:buClr>
              <a:buSzPts val="1800"/>
              <a:buFont typeface="Calibri"/>
              <a:buNone/>
            </a:pPr>
            <a:r>
              <a:rPr lang="en-US" sz="1800" b="0" i="0" u="none" strike="noStrike" cap="none" dirty="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Limurr marŋgi</a:t>
            </a:r>
            <a:endParaRPr sz="1800" b="0" i="0" u="none" strike="noStrike" cap="none" dirty="0">
              <a:solidFill>
                <a:srgbClr val="AEAB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2180205" y="6127642"/>
            <a:ext cx="5211533" cy="516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EABAB"/>
              </a:buClr>
              <a:buSzPts val="1800"/>
              <a:buFont typeface="Calibri"/>
              <a:buNone/>
            </a:pPr>
            <a:r>
              <a:rPr lang="en-US" sz="1800" b="0" i="0" u="none" strike="noStrike" cap="none" dirty="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Limurr </a:t>
            </a:r>
            <a:r>
              <a:rPr lang="en-US" sz="1800" dirty="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ga</a:t>
            </a:r>
            <a:r>
              <a:rPr lang="en-US" sz="1800" b="0" i="0" u="none" strike="noStrike" cap="none" dirty="0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rPr>
              <a:t> marŋgithirr djorra'ŋur</a:t>
            </a:r>
            <a:endParaRPr sz="1800" b="0" i="0" u="none" strike="noStrike" cap="none" dirty="0">
              <a:solidFill>
                <a:srgbClr val="AEAB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Too Embarrassed to Ask: What Is 'The Cloud' and How Does It Work? - Vox">
            <a:extLst>
              <a:ext uri="{FF2B5EF4-FFF2-40B4-BE49-F238E27FC236}">
                <a16:creationId xmlns:a16="http://schemas.microsoft.com/office/drawing/2014/main" id="{9E045FA1-20B4-2CCF-E69B-3D8527BDF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549" y="3129380"/>
            <a:ext cx="1764164" cy="107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4;p3">
            <a:extLst>
              <a:ext uri="{FF2B5EF4-FFF2-40B4-BE49-F238E27FC236}">
                <a16:creationId xmlns:a16="http://schemas.microsoft.com/office/drawing/2014/main" id="{38454BE1-1EB9-140A-8E49-ECBF0AB3D26D}"/>
              </a:ext>
            </a:extLst>
          </p:cNvPr>
          <p:cNvSpPr txBox="1">
            <a:spLocks/>
          </p:cNvSpPr>
          <p:nvPr/>
        </p:nvSpPr>
        <p:spPr>
          <a:xfrm>
            <a:off x="154114" y="96256"/>
            <a:ext cx="2547989" cy="396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000"/>
            </a:pPr>
            <a:r>
              <a:rPr lang="en-AU" sz="1800" dirty="0"/>
              <a:t>Image to support Chart 1</a:t>
            </a:r>
          </a:p>
        </p:txBody>
      </p:sp>
      <p:pic>
        <p:nvPicPr>
          <p:cNvPr id="2050" name="Picture 2" descr="Too Embarrassed to Ask: What Is 'The Cloud' and How Does It Work? - Vox">
            <a:extLst>
              <a:ext uri="{FF2B5EF4-FFF2-40B4-BE49-F238E27FC236}">
                <a16:creationId xmlns:a16="http://schemas.microsoft.com/office/drawing/2014/main" id="{174ED972-60E4-5F40-CF31-23E237EAA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04" y="1079391"/>
            <a:ext cx="8801043" cy="494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216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335</Words>
  <Application>Microsoft Macintosh PowerPoint</Application>
  <PresentationFormat>A4 Paper (210x297 mm)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Chart 1: Before and after web: Activating prior knowledge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Smolenaers</dc:creator>
  <cp:lastModifiedBy>Lpc Shepherdson</cp:lastModifiedBy>
  <cp:revision>26</cp:revision>
  <cp:lastPrinted>2023-09-20T01:11:22Z</cp:lastPrinted>
  <dcterms:created xsi:type="dcterms:W3CDTF">2018-06-14T12:21:15Z</dcterms:created>
  <dcterms:modified xsi:type="dcterms:W3CDTF">2023-09-20T01:11:33Z</dcterms:modified>
</cp:coreProperties>
</file>