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74" r:id="rId4"/>
    <p:sldId id="259" r:id="rId5"/>
    <p:sldId id="276" r:id="rId6"/>
    <p:sldId id="260" r:id="rId7"/>
    <p:sldId id="270" r:id="rId8"/>
  </p:sldIdLst>
  <p:sldSz cx="9906000" cy="6858000" type="A4"/>
  <p:notesSz cx="7104063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" roundtripDataSignature="AMtx7mg05PKpiGHtg7396BpY05CqYDBV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47"/>
    <p:restoredTop sz="94660"/>
  </p:normalViewPr>
  <p:slideViewPr>
    <p:cSldViewPr snapToGrid="0">
      <p:cViewPr varScale="1">
        <p:scale>
          <a:sx n="128" d="100"/>
          <a:sy n="128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81050" y="768350"/>
            <a:ext cx="554196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405" y="4861429"/>
            <a:ext cx="5683240" cy="460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38" tIns="94738" rIns="94738" bIns="94738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10405" y="4861429"/>
            <a:ext cx="5683240" cy="4605560"/>
          </a:xfrm>
          <a:prstGeom prst="rect">
            <a:avLst/>
          </a:prstGeom>
        </p:spPr>
        <p:txBody>
          <a:bodyPr spcFirstLastPara="1" wrap="square" lIns="94738" tIns="94738" rIns="94738" bIns="9473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6763"/>
            <a:ext cx="5545137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710405" y="4861429"/>
            <a:ext cx="5683240" cy="4605560"/>
          </a:xfrm>
          <a:prstGeom prst="rect">
            <a:avLst/>
          </a:prstGeom>
        </p:spPr>
        <p:txBody>
          <a:bodyPr spcFirstLastPara="1" wrap="square" lIns="94738" tIns="94738" rIns="94738" bIns="9473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6763"/>
            <a:ext cx="5545137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710405" y="4861429"/>
            <a:ext cx="5683240" cy="4605560"/>
          </a:xfrm>
          <a:prstGeom prst="rect">
            <a:avLst/>
          </a:prstGeom>
        </p:spPr>
        <p:txBody>
          <a:bodyPr spcFirstLastPara="1" wrap="square" lIns="94738" tIns="94738" rIns="94738" bIns="9473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6763"/>
            <a:ext cx="5545137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710405" y="4861429"/>
            <a:ext cx="5683240" cy="4605560"/>
          </a:xfrm>
          <a:prstGeom prst="rect">
            <a:avLst/>
          </a:prstGeom>
        </p:spPr>
        <p:txBody>
          <a:bodyPr spcFirstLastPara="1" wrap="square" lIns="94738" tIns="94738" rIns="94738" bIns="9473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6763"/>
            <a:ext cx="5545137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4085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710405" y="4861429"/>
            <a:ext cx="5683240" cy="4605560"/>
          </a:xfrm>
          <a:prstGeom prst="rect">
            <a:avLst/>
          </a:prstGeom>
        </p:spPr>
        <p:txBody>
          <a:bodyPr spcFirstLastPara="1" wrap="square" lIns="94738" tIns="94738" rIns="94738" bIns="9473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6763"/>
            <a:ext cx="5545137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710405" y="4861429"/>
            <a:ext cx="5683240" cy="4605560"/>
          </a:xfrm>
          <a:prstGeom prst="rect">
            <a:avLst/>
          </a:prstGeom>
        </p:spPr>
        <p:txBody>
          <a:bodyPr spcFirstLastPara="1" wrap="square" lIns="94738" tIns="94738" rIns="94738" bIns="9473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6763"/>
            <a:ext cx="5545137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4579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2777332" y="-270669"/>
            <a:ext cx="4351338" cy="854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5251054" y="2203053"/>
            <a:ext cx="5811838" cy="2135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917179" y="128985"/>
            <a:ext cx="5811838" cy="628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body" idx="1"/>
          </p:nvPr>
        </p:nvSpPr>
        <p:spPr>
          <a:xfrm>
            <a:off x="195209" y="286327"/>
            <a:ext cx="9503595" cy="645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3000" dirty="0"/>
              <a:t>Goanna Planner Prediction Resources to introduce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3000" b="1" dirty="0" err="1"/>
              <a:t>Nyumukuṉiny</a:t>
            </a:r>
            <a:r>
              <a:rPr lang="en-US" sz="3000" b="1" dirty="0"/>
              <a:t> </a:t>
            </a:r>
            <a:r>
              <a:rPr lang="en-US" sz="3000" b="1" dirty="0" err="1"/>
              <a:t>Garkman</a:t>
            </a:r>
            <a:endParaRPr sz="17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Lesson 1: Introduce the new book and activate prior knowledge.</a:t>
            </a:r>
            <a:endParaRPr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Before reading (don't read or show the book yet!)</a:t>
            </a:r>
            <a:endParaRPr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Chart 1: (or butcher's paper) Get the students interest – show a real item if you can, or a photo, 	picture. Ask 	students what they already know about ______ (fill in inner circle, can write students names next to    	their comments if you want assessment record)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2.     Chart 2: As a whole group on A3, make dot to dot connections to expand students' ideas – pass           	around the circle, each student draws one line and says a sentence about what they predict.</a:t>
            </a:r>
            <a:endParaRPr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3.     Chart 3: Use pictures from the book to prompt discussion and prediction (glue onto chart for wall 	display): yäku?, wanhal?, yol?, nhaltjan?</a:t>
            </a:r>
            <a:endParaRPr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4.     Optional: Start lists of words with pictures: yäku?, nhäthinya?, yol?, djämamirriyam? </a:t>
            </a:r>
            <a:r>
              <a:rPr lang="en-US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etc</a:t>
            </a:r>
            <a:endParaRPr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Lesson 2: Read the book for the first time.</a:t>
            </a:r>
            <a:endParaRPr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 chart 3 (yäku?, wanhal?, yol?, nhaltjan?) to remember the story ideas, then </a:t>
            </a:r>
          </a:p>
          <a:p>
            <a:pPr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Read the book</a:t>
            </a:r>
            <a:endParaRPr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3.      Check Chart 2 (dot to dot connections): was each connection yuwalk or nyäḻ (true or false)?</a:t>
            </a:r>
            <a:endParaRPr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4.      Add extra words to Chart 1 to build on prior knowledge.</a:t>
            </a:r>
            <a:endParaRPr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5.      Add some new words from the book to the word lists (yäku?, nhäthinya?, yol?, djämamirriyam?)</a:t>
            </a:r>
            <a:endParaRPr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6.      Children can go to their desks and complete individual A4 dot to dot connection pages – draw lines 	and attempt to write some words from the charts now on display; colour in.</a:t>
            </a:r>
            <a:endParaRPr sz="3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544285" y="717780"/>
            <a:ext cx="8817430" cy="5898015"/>
            <a:chOff x="544285" y="478292"/>
            <a:chExt cx="8817430" cy="5898015"/>
          </a:xfrm>
        </p:grpSpPr>
        <p:sp>
          <p:nvSpPr>
            <p:cNvPr id="96" name="Google Shape;96;p3"/>
            <p:cNvSpPr/>
            <p:nvPr/>
          </p:nvSpPr>
          <p:spPr>
            <a:xfrm>
              <a:off x="544286" y="481694"/>
              <a:ext cx="8817429" cy="5894613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291445" y="1670618"/>
              <a:ext cx="5323111" cy="3516765"/>
            </a:xfrm>
            <a:prstGeom prst="rect">
              <a:avLst/>
            </a:prstGeom>
            <a:solidFill>
              <a:srgbClr val="EAEAEA">
                <a:alpha val="60000"/>
              </a:srgbClr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055609" y="2876551"/>
              <a:ext cx="1794783" cy="1104899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9" name="Google Shape;99;p3"/>
            <p:cNvCxnSpPr/>
            <p:nvPr/>
          </p:nvCxnSpPr>
          <p:spPr>
            <a:xfrm>
              <a:off x="544286" y="481694"/>
              <a:ext cx="3511323" cy="2394857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5850392" y="3981450"/>
              <a:ext cx="3511323" cy="2394857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1" name="Google Shape;101;p3"/>
            <p:cNvCxnSpPr/>
            <p:nvPr/>
          </p:nvCxnSpPr>
          <p:spPr>
            <a:xfrm rot="10800000" flipH="1">
              <a:off x="544285" y="3981450"/>
              <a:ext cx="3511324" cy="2394857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2" name="Google Shape;102;p3"/>
            <p:cNvCxnSpPr/>
            <p:nvPr/>
          </p:nvCxnSpPr>
          <p:spPr>
            <a:xfrm rot="10800000" flipH="1">
              <a:off x="5850390" y="478292"/>
              <a:ext cx="3511324" cy="2394857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4" name="Google Shape;94;p3"/>
          <p:cNvSpPr txBox="1">
            <a:spLocks noGrp="1"/>
          </p:cNvSpPr>
          <p:nvPr>
            <p:ph type="ctrTitle"/>
          </p:nvPr>
        </p:nvSpPr>
        <p:spPr>
          <a:xfrm>
            <a:off x="21772" y="21772"/>
            <a:ext cx="6249719" cy="51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 dirty="0"/>
              <a:t>Chart 1: Before and after web: Activating prior knowledge</a:t>
            </a:r>
            <a:endParaRPr sz="2000" dirty="0"/>
          </a:p>
        </p:txBody>
      </p:sp>
      <p:sp>
        <p:nvSpPr>
          <p:cNvPr id="103" name="Google Shape;103;p3"/>
          <p:cNvSpPr txBox="1"/>
          <p:nvPr/>
        </p:nvSpPr>
        <p:spPr>
          <a:xfrm>
            <a:off x="2299947" y="1752944"/>
            <a:ext cx="5211533" cy="51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Limurr marŋgi</a:t>
            </a:r>
            <a:endParaRPr sz="1800" b="0" i="0" u="none" strike="noStrike" cap="none" dirty="0">
              <a:solidFill>
                <a:srgbClr val="AEABA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2180205" y="6127642"/>
            <a:ext cx="5211533" cy="51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Limurr </a:t>
            </a:r>
            <a:r>
              <a:rPr lang="en-US" sz="1800" dirty="0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ga</a:t>
            </a:r>
            <a:r>
              <a:rPr lang="en-US" sz="1800" b="0" i="0" u="none" strike="noStrike" cap="none" dirty="0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 marŋgithirr djorra'ŋur</a:t>
            </a:r>
            <a:endParaRPr sz="1800" b="0" i="0" u="none" strike="noStrike" cap="none" dirty="0">
              <a:solidFill>
                <a:srgbClr val="AEABA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83E78A-5122-EBE4-4E0A-2EC2B28F6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226" y="3150705"/>
            <a:ext cx="1733547" cy="10022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4;p3">
            <a:extLst>
              <a:ext uri="{FF2B5EF4-FFF2-40B4-BE49-F238E27FC236}">
                <a16:creationId xmlns:a16="http://schemas.microsoft.com/office/drawing/2014/main" id="{38454BE1-1EB9-140A-8E49-ECBF0AB3D26D}"/>
              </a:ext>
            </a:extLst>
          </p:cNvPr>
          <p:cNvSpPr txBox="1">
            <a:spLocks/>
          </p:cNvSpPr>
          <p:nvPr/>
        </p:nvSpPr>
        <p:spPr>
          <a:xfrm>
            <a:off x="154114" y="96256"/>
            <a:ext cx="2547989" cy="39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000"/>
            </a:pPr>
            <a:r>
              <a:rPr lang="en-AU" sz="1800" dirty="0"/>
              <a:t>Image to support Chart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A6C2B7-ACB0-6328-90C2-72388EBD9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83" y="934277"/>
            <a:ext cx="9610033" cy="555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16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ctrTitle"/>
          </p:nvPr>
        </p:nvSpPr>
        <p:spPr>
          <a:xfrm>
            <a:off x="111380" y="6382357"/>
            <a:ext cx="9688284" cy="51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000" dirty="0"/>
              <a:t>Chart 2: Dot to Dot connections. Making predictions before reading </a:t>
            </a:r>
            <a:r>
              <a:rPr lang="en-US" sz="2000" b="1" dirty="0" err="1"/>
              <a:t>Nyumukuṉiny</a:t>
            </a:r>
            <a:r>
              <a:rPr lang="en-US" sz="2000" b="1" dirty="0"/>
              <a:t> </a:t>
            </a:r>
            <a:r>
              <a:rPr lang="en-US" sz="2000" b="1" dirty="0" err="1"/>
              <a:t>Garkman</a:t>
            </a:r>
            <a:r>
              <a:rPr lang="en-US" sz="2000" dirty="0"/>
              <a:t>: draw lines to predict what might go together in this story. Say sentences out loud to the group.</a:t>
            </a:r>
            <a:endParaRPr sz="2000" dirty="0"/>
          </a:p>
        </p:txBody>
      </p:sp>
      <p:sp>
        <p:nvSpPr>
          <p:cNvPr id="117" name="Google Shape;117;p4"/>
          <p:cNvSpPr txBox="1"/>
          <p:nvPr/>
        </p:nvSpPr>
        <p:spPr>
          <a:xfrm>
            <a:off x="-1" y="67377"/>
            <a:ext cx="7902341" cy="501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Yäku: ______________              	Walu: __ / __ / ____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8" name="Picture 4" descr="Frog drawing - How To Draw A Frog - PRB ARTS">
            <a:extLst>
              <a:ext uri="{FF2B5EF4-FFF2-40B4-BE49-F238E27FC236}">
                <a16:creationId xmlns:a16="http://schemas.microsoft.com/office/drawing/2014/main" id="{021D988D-7B80-57F2-E341-3D56E783F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15363" r="6713" b="13042"/>
          <a:stretch/>
        </p:blipFill>
        <p:spPr bwMode="auto">
          <a:xfrm>
            <a:off x="844825" y="4077772"/>
            <a:ext cx="2187679" cy="15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to draw A Rat II Rat drawing Step by step II part 01 II #artjanag -  YouTube">
            <a:extLst>
              <a:ext uri="{FF2B5EF4-FFF2-40B4-BE49-F238E27FC236}">
                <a16:creationId xmlns:a16="http://schemas.microsoft.com/office/drawing/2014/main" id="{35D87155-EB7C-01B7-7B30-992A91B12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7" r="10762" b="1061"/>
          <a:stretch/>
        </p:blipFill>
        <p:spPr bwMode="auto">
          <a:xfrm>
            <a:off x="6550439" y="1332028"/>
            <a:ext cx="2465843" cy="141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drawing of a house with stairs and a laundry line&#10;&#10;Description automatically generated">
            <a:extLst>
              <a:ext uri="{FF2B5EF4-FFF2-40B4-BE49-F238E27FC236}">
                <a16:creationId xmlns:a16="http://schemas.microsoft.com/office/drawing/2014/main" id="{36425885-0699-AB04-B8E1-E48649A75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903" y="3009770"/>
            <a:ext cx="2062441" cy="2394162"/>
          </a:xfrm>
          <a:prstGeom prst="rect">
            <a:avLst/>
          </a:prstGeom>
        </p:spPr>
      </p:pic>
      <p:pic>
        <p:nvPicPr>
          <p:cNvPr id="7" name="Picture 6" descr="A plate with food on it&#10;&#10;Description automatically generated">
            <a:extLst>
              <a:ext uri="{FF2B5EF4-FFF2-40B4-BE49-F238E27FC236}">
                <a16:creationId xmlns:a16="http://schemas.microsoft.com/office/drawing/2014/main" id="{B0D746A2-47C8-8DAD-0F53-A53AD5B11C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7" t="2612" b="1894"/>
          <a:stretch/>
        </p:blipFill>
        <p:spPr>
          <a:xfrm>
            <a:off x="1252519" y="1210104"/>
            <a:ext cx="2053037" cy="20968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p4">
            <a:extLst>
              <a:ext uri="{FF2B5EF4-FFF2-40B4-BE49-F238E27FC236}">
                <a16:creationId xmlns:a16="http://schemas.microsoft.com/office/drawing/2014/main" id="{182534E8-1215-650B-EE03-2E43852D491A}"/>
              </a:ext>
            </a:extLst>
          </p:cNvPr>
          <p:cNvSpPr txBox="1"/>
          <p:nvPr/>
        </p:nvSpPr>
        <p:spPr>
          <a:xfrm>
            <a:off x="-1" y="-55455"/>
            <a:ext cx="9703559" cy="84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 cheat sheet – to assist with prompting – however all student predictions are good – no wrong answer so encourage all predictions! 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B5D2A-8244-008D-8B2C-32895F74B134}"/>
              </a:ext>
            </a:extLst>
          </p:cNvPr>
          <p:cNvSpPr txBox="1"/>
          <p:nvPr/>
        </p:nvSpPr>
        <p:spPr>
          <a:xfrm>
            <a:off x="384107" y="3140585"/>
            <a:ext cx="265879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err="1"/>
              <a:t>Ŋatha</a:t>
            </a:r>
            <a:r>
              <a:rPr lang="en-AU" dirty="0"/>
              <a:t> - food. Shared by the mouse as the frog was hungry and looking for food.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7BBA77-C1E6-4F10-A34E-F213F191E6DA}"/>
              </a:ext>
            </a:extLst>
          </p:cNvPr>
          <p:cNvSpPr txBox="1"/>
          <p:nvPr/>
        </p:nvSpPr>
        <p:spPr>
          <a:xfrm>
            <a:off x="168912" y="5868692"/>
            <a:ext cx="265879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err="1"/>
              <a:t>Garkman</a:t>
            </a:r>
            <a:r>
              <a:rPr lang="en-AU" dirty="0"/>
              <a:t> – frog. One of the characters who is without a mother and goes looking food.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37C594-7D4C-7A74-B200-D9E7032D8111}"/>
              </a:ext>
            </a:extLst>
          </p:cNvPr>
          <p:cNvSpPr txBox="1"/>
          <p:nvPr/>
        </p:nvSpPr>
        <p:spPr>
          <a:xfrm>
            <a:off x="3856752" y="4366556"/>
            <a:ext cx="219249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err="1"/>
              <a:t>Nyiknyik</a:t>
            </a:r>
            <a:r>
              <a:rPr lang="en-AU" dirty="0"/>
              <a:t> – mouse. One of the characters who takes in the little frog and becomes his friend.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A88CDC-49F8-A37C-3DF0-C3FABCC9242A}"/>
              </a:ext>
            </a:extLst>
          </p:cNvPr>
          <p:cNvSpPr txBox="1"/>
          <p:nvPr/>
        </p:nvSpPr>
        <p:spPr>
          <a:xfrm>
            <a:off x="6597611" y="5048039"/>
            <a:ext cx="265879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err="1"/>
              <a:t>Wäŋa</a:t>
            </a:r>
            <a:r>
              <a:rPr lang="en-AU" dirty="0"/>
              <a:t> – home. The mouse’s house in which he takes in the little frog, gives him food and lets him stay.</a:t>
            </a:r>
          </a:p>
        </p:txBody>
      </p:sp>
      <p:pic>
        <p:nvPicPr>
          <p:cNvPr id="6" name="Picture 5" descr="A drawing of a house with stairs and a laundry line&#10;&#10;Description automatically generated">
            <a:extLst>
              <a:ext uri="{FF2B5EF4-FFF2-40B4-BE49-F238E27FC236}">
                <a16:creationId xmlns:a16="http://schemas.microsoft.com/office/drawing/2014/main" id="{A8373158-18E7-C04E-A6B5-E73BBA692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782" y="3273899"/>
            <a:ext cx="1485967" cy="1724969"/>
          </a:xfrm>
          <a:prstGeom prst="rect">
            <a:avLst/>
          </a:prstGeom>
        </p:spPr>
      </p:pic>
      <p:pic>
        <p:nvPicPr>
          <p:cNvPr id="7" name="Picture 6" descr="A plate with food on it&#10;&#10;Description automatically generated">
            <a:extLst>
              <a:ext uri="{FF2B5EF4-FFF2-40B4-BE49-F238E27FC236}">
                <a16:creationId xmlns:a16="http://schemas.microsoft.com/office/drawing/2014/main" id="{989CA729-4705-5954-4CEF-4DBDB1322C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7" t="2612" b="1894"/>
          <a:stretch/>
        </p:blipFill>
        <p:spPr>
          <a:xfrm>
            <a:off x="471791" y="917737"/>
            <a:ext cx="2053037" cy="2096831"/>
          </a:xfrm>
          <a:prstGeom prst="rect">
            <a:avLst/>
          </a:prstGeom>
        </p:spPr>
      </p:pic>
      <p:pic>
        <p:nvPicPr>
          <p:cNvPr id="15" name="Picture 6" descr="How to draw A Rat II Rat drawing Step by step II part 01 II #artjanag -  YouTube">
            <a:extLst>
              <a:ext uri="{FF2B5EF4-FFF2-40B4-BE49-F238E27FC236}">
                <a16:creationId xmlns:a16="http://schemas.microsoft.com/office/drawing/2014/main" id="{A1F2D994-3183-C197-ECE1-C3CF15B24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7" r="10762" b="1061"/>
          <a:stretch/>
        </p:blipFill>
        <p:spPr bwMode="auto">
          <a:xfrm>
            <a:off x="3804188" y="3273899"/>
            <a:ext cx="1914759" cy="109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rog drawing - How To Draw A Frog - PRB ARTS">
            <a:extLst>
              <a:ext uri="{FF2B5EF4-FFF2-40B4-BE49-F238E27FC236}">
                <a16:creationId xmlns:a16="http://schemas.microsoft.com/office/drawing/2014/main" id="{AC110967-C1BC-764D-7DE9-F3C0D87DF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15363" r="6713" b="13042"/>
          <a:stretch/>
        </p:blipFill>
        <p:spPr bwMode="auto">
          <a:xfrm>
            <a:off x="267674" y="4366556"/>
            <a:ext cx="2187679" cy="15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988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ctrTitle"/>
          </p:nvPr>
        </p:nvSpPr>
        <p:spPr>
          <a:xfrm>
            <a:off x="187985" y="74767"/>
            <a:ext cx="9529755" cy="36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1800" dirty="0"/>
              <a:t>Chart 3: Match pictures from the book to the correct box, display on the classroom wall</a:t>
            </a:r>
            <a:endParaRPr sz="1800" dirty="0"/>
          </a:p>
        </p:txBody>
      </p:sp>
      <p:grpSp>
        <p:nvGrpSpPr>
          <p:cNvPr id="123" name="Google Shape;123;p5"/>
          <p:cNvGrpSpPr/>
          <p:nvPr/>
        </p:nvGrpSpPr>
        <p:grpSpPr>
          <a:xfrm>
            <a:off x="188118" y="523982"/>
            <a:ext cx="9529763" cy="6091813"/>
            <a:chOff x="544286" y="481607"/>
            <a:chExt cx="8817429" cy="5894700"/>
          </a:xfrm>
        </p:grpSpPr>
        <p:sp>
          <p:nvSpPr>
            <p:cNvPr id="124" name="Google Shape;124;p5"/>
            <p:cNvSpPr/>
            <p:nvPr/>
          </p:nvSpPr>
          <p:spPr>
            <a:xfrm>
              <a:off x="544286" y="481694"/>
              <a:ext cx="8817429" cy="5894613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5" name="Google Shape;125;p5"/>
            <p:cNvCxnSpPr>
              <a:stCxn id="124" idx="1"/>
              <a:endCxn id="124" idx="3"/>
            </p:cNvCxnSpPr>
            <p:nvPr/>
          </p:nvCxnSpPr>
          <p:spPr>
            <a:xfrm>
              <a:off x="544286" y="3429001"/>
              <a:ext cx="881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6" name="Google Shape;126;p5"/>
            <p:cNvCxnSpPr>
              <a:stCxn id="124" idx="2"/>
              <a:endCxn id="124" idx="0"/>
            </p:cNvCxnSpPr>
            <p:nvPr/>
          </p:nvCxnSpPr>
          <p:spPr>
            <a:xfrm rot="10800000">
              <a:off x="4953000" y="481607"/>
              <a:ext cx="0" cy="5894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27" name="Google Shape;127;p5"/>
          <p:cNvSpPr txBox="1"/>
          <p:nvPr/>
        </p:nvSpPr>
        <p:spPr>
          <a:xfrm>
            <a:off x="188120" y="3622840"/>
            <a:ext cx="4764874" cy="30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Yol </a:t>
            </a:r>
            <a:r>
              <a:rPr lang="en-US" sz="1800" b="1" dirty="0">
                <a:solidFill>
                  <a:schemeClr val="tx2">
                    <a:lumMod val="9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(characters)</a:t>
            </a:r>
            <a:endParaRPr sz="1800" b="1" i="0" u="none" strike="noStrike" cap="none" dirty="0">
              <a:solidFill>
                <a:schemeClr val="tx2">
                  <a:lumMod val="9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 txBox="1"/>
          <p:nvPr/>
        </p:nvSpPr>
        <p:spPr>
          <a:xfrm>
            <a:off x="187985" y="562521"/>
            <a:ext cx="4765010" cy="367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Yäku  </a:t>
            </a:r>
            <a:r>
              <a:rPr lang="en-AU" sz="1800" b="1" dirty="0">
                <a:solidFill>
                  <a:schemeClr val="tx2">
                    <a:lumMod val="9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(b</a:t>
            </a:r>
            <a:r>
              <a:rPr lang="en-AU" sz="1800" b="1" i="0" u="none" strike="noStrike" cap="none" dirty="0">
                <a:solidFill>
                  <a:schemeClr val="tx2">
                    <a:lumMod val="9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ook title)</a:t>
            </a:r>
            <a:endParaRPr sz="1800" b="1" i="0" u="none" strike="noStrike" cap="none" dirty="0">
              <a:solidFill>
                <a:schemeClr val="tx2">
                  <a:lumMod val="9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5"/>
          <p:cNvSpPr txBox="1"/>
          <p:nvPr/>
        </p:nvSpPr>
        <p:spPr>
          <a:xfrm>
            <a:off x="4952994" y="521425"/>
            <a:ext cx="4764748" cy="367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Wanhal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>
                <a:solidFill>
                  <a:schemeClr val="tx2">
                    <a:lumMod val="9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(setting)</a:t>
            </a:r>
            <a:endParaRPr sz="1700" b="1" i="0" u="none" strike="noStrike" cap="none" dirty="0">
              <a:solidFill>
                <a:schemeClr val="tx2">
                  <a:lumMod val="9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4952994" y="3614231"/>
            <a:ext cx="4764888" cy="28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Nhaltjan </a:t>
            </a:r>
            <a:r>
              <a:rPr lang="en-US" sz="1800" b="1" dirty="0">
                <a:solidFill>
                  <a:schemeClr val="tx2">
                    <a:lumMod val="9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(plot)</a:t>
            </a:r>
            <a:endParaRPr sz="1800" b="1" i="0" u="none" strike="noStrike" cap="none" dirty="0">
              <a:solidFill>
                <a:schemeClr val="tx2">
                  <a:lumMod val="9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22;p5">
            <a:extLst>
              <a:ext uri="{FF2B5EF4-FFF2-40B4-BE49-F238E27FC236}">
                <a16:creationId xmlns:a16="http://schemas.microsoft.com/office/drawing/2014/main" id="{E2030EBB-1111-1E45-6306-4FCC1920E08F}"/>
              </a:ext>
            </a:extLst>
          </p:cNvPr>
          <p:cNvSpPr txBox="1">
            <a:spLocks/>
          </p:cNvSpPr>
          <p:nvPr/>
        </p:nvSpPr>
        <p:spPr>
          <a:xfrm>
            <a:off x="187984" y="74767"/>
            <a:ext cx="9529613" cy="346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ct val="100000"/>
            </a:pPr>
            <a:r>
              <a:rPr lang="en-AU" sz="2000" dirty="0"/>
              <a:t>Cut these out before the lesson and present to the students in mixed order, to glue into the correct box of Chart 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E0E658-F4EE-CEEE-3655-E226B77403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50" t="1735" r="2468" b="8985"/>
          <a:stretch/>
        </p:blipFill>
        <p:spPr>
          <a:xfrm rot="16200000">
            <a:off x="1209208" y="303961"/>
            <a:ext cx="2258091" cy="3185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1700DE-B746-49FC-8C71-F68446AD8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224" y="3321769"/>
            <a:ext cx="3409653" cy="23443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EF598-3CD5-6272-9065-EDFCCC3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166083" y="2901208"/>
            <a:ext cx="2344339" cy="3185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39EE9E-7EE8-4683-3E74-99956BF6E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541300" y="114159"/>
            <a:ext cx="2413507" cy="340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10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543</Words>
  <Application>Microsoft Macintosh PowerPoint</Application>
  <PresentationFormat>A4 Paper (210x297 mm)</PresentationFormat>
  <Paragraphs>33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Chart 1: Before and after web: Activating prior knowledge</vt:lpstr>
      <vt:lpstr>PowerPoint Presentation</vt:lpstr>
      <vt:lpstr>Chart 2: Dot to Dot connections. Making predictions before reading Nyumukuṉiny Garkman: draw lines to predict what might go together in this story. Say sentences out loud to the group.</vt:lpstr>
      <vt:lpstr>PowerPoint Presentation</vt:lpstr>
      <vt:lpstr>Chart 3: Match pictures from the book to the correct box, display on the classroom wall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Smolenaers</dc:creator>
  <cp:lastModifiedBy>Lpc Shepherdson</cp:lastModifiedBy>
  <cp:revision>30</cp:revision>
  <cp:lastPrinted>2023-03-21T02:28:29Z</cp:lastPrinted>
  <dcterms:created xsi:type="dcterms:W3CDTF">2018-06-14T12:21:15Z</dcterms:created>
  <dcterms:modified xsi:type="dcterms:W3CDTF">2023-09-20T01:06:29Z</dcterms:modified>
</cp:coreProperties>
</file>